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 id="2147483684" r:id="rId2"/>
  </p:sldMasterIdLst>
  <p:sldIdLst>
    <p:sldId id="256" r:id="rId3"/>
    <p:sldId id="295" r:id="rId4"/>
    <p:sldId id="276" r:id="rId5"/>
    <p:sldId id="257" r:id="rId6"/>
    <p:sldId id="258" r:id="rId7"/>
    <p:sldId id="284" r:id="rId8"/>
    <p:sldId id="285" r:id="rId9"/>
    <p:sldId id="260" r:id="rId10"/>
    <p:sldId id="286" r:id="rId11"/>
    <p:sldId id="261" r:id="rId12"/>
    <p:sldId id="289" r:id="rId13"/>
    <p:sldId id="283" r:id="rId14"/>
    <p:sldId id="263" r:id="rId15"/>
    <p:sldId id="287" r:id="rId16"/>
    <p:sldId id="277" r:id="rId17"/>
    <p:sldId id="288" r:id="rId18"/>
    <p:sldId id="281" r:id="rId19"/>
    <p:sldId id="290" r:id="rId20"/>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Comic Sans MS" panose="030F0702030302020204" pitchFamily="66" charset="0"/>
      <p:regular r:id="rId27"/>
      <p:bold r:id="rId28"/>
      <p:italic r:id="rId29"/>
      <p:boldItalic r:id="rId30"/>
    </p:embeddedFont>
    <p:embeddedFont>
      <p:font typeface="Constantia" panose="02030602050306030303" pitchFamily="18" charset="0"/>
      <p:regular r:id="rId31"/>
      <p:bold r:id="rId32"/>
      <p:italic r:id="rId33"/>
      <p:boldItalic r:id="rId34"/>
    </p:embeddedFont>
    <p:embeddedFont>
      <p:font typeface="Trebuchet MS" panose="020B0603020202020204" pitchFamily="34" charset="0"/>
      <p:regular r:id="rId35"/>
      <p:bold r:id="rId36"/>
      <p:italic r:id="rId37"/>
      <p:boldItalic r:id="rId38"/>
    </p:embeddedFont>
    <p:embeddedFont>
      <p:font typeface="Wingdings 3" panose="05040102010807070707" pitchFamily="18" charset="2"/>
      <p:regular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3AF"/>
    <a:srgbClr val="00007E"/>
    <a:srgbClr val="C18614"/>
    <a:srgbClr val="B3372E"/>
    <a:srgbClr val="A97F07"/>
    <a:srgbClr val="D22012"/>
    <a:srgbClr val="7209A7"/>
    <a:srgbClr val="7004A3"/>
    <a:srgbClr val="CA4E0F"/>
    <a:srgbClr val="CE99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88" d="100"/>
          <a:sy n="88" d="100"/>
        </p:scale>
        <p:origin x="6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9AA220-D918-4405-BAD3-401EC02B99AD}" type="doc">
      <dgm:prSet loTypeId="urn:microsoft.com/office/officeart/2008/layout/AlternatingPictureBlocks" loCatId="picture" qsTypeId="urn:microsoft.com/office/officeart/2005/8/quickstyle/3d3" qsCatId="3D" csTypeId="urn:microsoft.com/office/officeart/2005/8/colors/colorful1" csCatId="colorful" phldr="1"/>
      <dgm:spPr/>
      <dgm:t>
        <a:bodyPr/>
        <a:lstStyle/>
        <a:p>
          <a:endParaRPr lang="es-ES"/>
        </a:p>
      </dgm:t>
    </dgm:pt>
    <dgm:pt modelId="{302DD1D7-C164-45A4-AB92-B90321E83EC8}">
      <dgm:prSet custT="1"/>
      <dgm:spPr/>
      <dgm:t>
        <a:bodyPr/>
        <a:lstStyle/>
        <a:p>
          <a:r>
            <a:rPr lang="en-US" sz="1600" b="1" u="sng">
              <a:solidFill>
                <a:schemeClr val="accent4">
                  <a:lumMod val="60000"/>
                  <a:lumOff val="40000"/>
                </a:schemeClr>
              </a:solidFill>
              <a:effectLst>
                <a:outerShdw blurRad="38100" dist="38100" dir="2700000" algn="tl">
                  <a:srgbClr val="000000">
                    <a:alpha val="43137"/>
                  </a:srgbClr>
                </a:outerShdw>
              </a:effectLst>
            </a:rPr>
            <a:t>Believing the impossible</a:t>
          </a:r>
          <a:r>
            <a:rPr lang="es-ES" sz="1600" b="1" u="none">
              <a:effectLst>
                <a:outerShdw blurRad="38100" dist="38100" dir="2700000" algn="tl">
                  <a:srgbClr val="000000">
                    <a:alpha val="43137"/>
                  </a:srgbClr>
                </a:outerShdw>
              </a:effectLst>
            </a:rPr>
            <a:t>: </a:t>
          </a:r>
          <a:r>
            <a:rPr lang="en-US" sz="1600" b="1">
              <a:effectLst>
                <a:outerShdw blurRad="38100" dist="38100" dir="2700000" algn="tl">
                  <a:srgbClr val="000000">
                    <a:alpha val="43137"/>
                  </a:srgbClr>
                </a:outerShdw>
              </a:effectLst>
            </a:rPr>
            <a:t>Rain didn’t exist in that time (Gn. 2:6). The experts claimed that it was impossible for water to come down from the sky.</a:t>
          </a:r>
          <a:endParaRPr lang="es-ES" sz="1600" dirty="0">
            <a:effectLst>
              <a:outerShdw blurRad="38100" dist="38100" dir="2700000" algn="tl">
                <a:srgbClr val="000000">
                  <a:alpha val="43137"/>
                </a:srgbClr>
              </a:outerShdw>
            </a:effectLst>
          </a:endParaRPr>
        </a:p>
      </dgm:t>
    </dgm:pt>
    <dgm:pt modelId="{1E569CDA-5062-4CBD-9CB2-EB6AF18AF601}" type="parTrans" cxnId="{7EDA5DC8-0CB2-4968-97F2-150947026EED}">
      <dgm:prSet/>
      <dgm:spPr/>
      <dgm:t>
        <a:bodyPr/>
        <a:lstStyle/>
        <a:p>
          <a:endParaRPr lang="es-ES">
            <a:effectLst>
              <a:outerShdw blurRad="38100" dist="38100" dir="2700000" algn="tl">
                <a:srgbClr val="000000">
                  <a:alpha val="43137"/>
                </a:srgbClr>
              </a:outerShdw>
            </a:effectLst>
          </a:endParaRPr>
        </a:p>
      </dgm:t>
    </dgm:pt>
    <dgm:pt modelId="{12A7D3CA-7F47-48A3-AB5A-4D804BBF8126}" type="sibTrans" cxnId="{7EDA5DC8-0CB2-4968-97F2-150947026EED}">
      <dgm:prSet/>
      <dgm:spPr/>
      <dgm:t>
        <a:bodyPr/>
        <a:lstStyle/>
        <a:p>
          <a:endParaRPr lang="es-ES">
            <a:effectLst>
              <a:outerShdw blurRad="38100" dist="38100" dir="2700000" algn="tl">
                <a:srgbClr val="000000">
                  <a:alpha val="43137"/>
                </a:srgbClr>
              </a:outerShdw>
            </a:effectLst>
          </a:endParaRPr>
        </a:p>
      </dgm:t>
    </dgm:pt>
    <dgm:pt modelId="{D3890C98-CB7A-467A-92E1-7B414A1B2979}">
      <dgm:prSet custT="1"/>
      <dgm:spPr/>
      <dgm:t>
        <a:bodyPr/>
        <a:lstStyle/>
        <a:p>
          <a:r>
            <a:rPr lang="en-US" sz="1600" b="1" u="sng">
              <a:solidFill>
                <a:schemeClr val="accent4">
                  <a:lumMod val="60000"/>
                  <a:lumOff val="40000"/>
                </a:schemeClr>
              </a:solidFill>
              <a:effectLst>
                <a:outerShdw blurRad="38100" dist="38100" dir="2700000" algn="tl">
                  <a:srgbClr val="000000">
                    <a:alpha val="43137"/>
                  </a:srgbClr>
                </a:outerShdw>
              </a:effectLst>
            </a:rPr>
            <a:t>Obeying God</a:t>
          </a:r>
          <a:r>
            <a:rPr lang="es-ES" sz="1600" b="1" u="none">
              <a:effectLst>
                <a:outerShdw blurRad="38100" dist="38100" dir="2700000" algn="tl">
                  <a:srgbClr val="000000">
                    <a:alpha val="43137"/>
                  </a:srgbClr>
                </a:outerShdw>
              </a:effectLst>
            </a:rPr>
            <a:t>: </a:t>
          </a:r>
          <a:r>
            <a:rPr lang="en-US" sz="1600" b="1">
              <a:effectLst>
                <a:outerShdw blurRad="38100" dist="38100" dir="2700000" algn="tl">
                  <a:srgbClr val="000000">
                    <a:alpha val="43137"/>
                  </a:srgbClr>
                </a:outerShdw>
              </a:effectLst>
            </a:rPr>
            <a:t>Noah devoted his life and resources to building the ark and to begging his fellow citizens </a:t>
          </a:r>
          <a:br>
            <a:rPr lang="en-US" sz="1600" b="1">
              <a:effectLst>
                <a:outerShdw blurRad="38100" dist="38100" dir="2700000" algn="tl">
                  <a:srgbClr val="000000">
                    <a:alpha val="43137"/>
                  </a:srgbClr>
                </a:outerShdw>
              </a:effectLst>
            </a:rPr>
          </a:br>
          <a:r>
            <a:rPr lang="en-US" sz="1600" b="1">
              <a:effectLst>
                <a:outerShdw blurRad="38100" dist="38100" dir="2700000" algn="tl">
                  <a:srgbClr val="000000">
                    <a:alpha val="43137"/>
                  </a:srgbClr>
                </a:outerShdw>
              </a:effectLst>
            </a:rPr>
            <a:t>to abandon sin.</a:t>
          </a:r>
          <a:endParaRPr lang="es-ES" sz="1600" dirty="0">
            <a:effectLst>
              <a:outerShdw blurRad="38100" dist="38100" dir="2700000" algn="tl">
                <a:srgbClr val="000000">
                  <a:alpha val="43137"/>
                </a:srgbClr>
              </a:outerShdw>
            </a:effectLst>
          </a:endParaRPr>
        </a:p>
      </dgm:t>
    </dgm:pt>
    <dgm:pt modelId="{660DD438-DB89-4F23-AAD7-BC5143E684F8}" type="parTrans" cxnId="{D9B9C81A-8994-44D6-9898-9A080667CCF8}">
      <dgm:prSet/>
      <dgm:spPr/>
      <dgm:t>
        <a:bodyPr/>
        <a:lstStyle/>
        <a:p>
          <a:endParaRPr lang="es-ES">
            <a:effectLst>
              <a:outerShdw blurRad="38100" dist="38100" dir="2700000" algn="tl">
                <a:srgbClr val="000000">
                  <a:alpha val="43137"/>
                </a:srgbClr>
              </a:outerShdw>
            </a:effectLst>
          </a:endParaRPr>
        </a:p>
      </dgm:t>
    </dgm:pt>
    <dgm:pt modelId="{A653DA4A-D921-4A07-AC71-A8A328879023}" type="sibTrans" cxnId="{D9B9C81A-8994-44D6-9898-9A080667CCF8}">
      <dgm:prSet/>
      <dgm:spPr/>
      <dgm:t>
        <a:bodyPr/>
        <a:lstStyle/>
        <a:p>
          <a:endParaRPr lang="es-ES">
            <a:effectLst>
              <a:outerShdw blurRad="38100" dist="38100" dir="2700000" algn="tl">
                <a:srgbClr val="000000">
                  <a:alpha val="43137"/>
                </a:srgbClr>
              </a:outerShdw>
            </a:effectLst>
          </a:endParaRPr>
        </a:p>
      </dgm:t>
    </dgm:pt>
    <dgm:pt modelId="{22FC5AAB-999B-4C3B-9682-B13006CC4606}" type="pres">
      <dgm:prSet presAssocID="{809AA220-D918-4405-BAD3-401EC02B99AD}" presName="linearFlow" presStyleCnt="0">
        <dgm:presLayoutVars>
          <dgm:dir/>
          <dgm:resizeHandles val="exact"/>
        </dgm:presLayoutVars>
      </dgm:prSet>
      <dgm:spPr/>
    </dgm:pt>
    <dgm:pt modelId="{E54D2FC3-F30C-41CD-AA7C-A84A7A87E476}" type="pres">
      <dgm:prSet presAssocID="{302DD1D7-C164-45A4-AB92-B90321E83EC8}" presName="comp" presStyleCnt="0"/>
      <dgm:spPr/>
    </dgm:pt>
    <dgm:pt modelId="{EED31B1B-BE1D-4B6E-90F5-AD06A69913A9}" type="pres">
      <dgm:prSet presAssocID="{302DD1D7-C164-45A4-AB92-B90321E83EC8}" presName="rect2" presStyleLbl="node1" presStyleIdx="0" presStyleCnt="2" custScaleX="275647" custLinFactNeighborX="29266" custLinFactNeighborY="9765">
        <dgm:presLayoutVars>
          <dgm:bulletEnabled val="1"/>
        </dgm:presLayoutVars>
      </dgm:prSet>
      <dgm:spPr/>
    </dgm:pt>
    <dgm:pt modelId="{583201C9-36D0-443D-A381-A88665190A81}" type="pres">
      <dgm:prSet presAssocID="{302DD1D7-C164-45A4-AB92-B90321E83EC8}" presName="rect1" presStyleLbl="lnNode1" presStyleIdx="0" presStyleCnt="2" custScaleX="125858" custLinFactX="-38570" custLinFactNeighborX="-100000" custLinFactNeighborY="9717"/>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t="528"/>
          </a:stretch>
        </a:blipFill>
      </dgm:spPr>
    </dgm:pt>
    <dgm:pt modelId="{4AA3BEB1-60B1-45C6-A740-E1A56DD382FC}" type="pres">
      <dgm:prSet presAssocID="{12A7D3CA-7F47-48A3-AB5A-4D804BBF8126}" presName="sibTrans" presStyleCnt="0"/>
      <dgm:spPr/>
    </dgm:pt>
    <dgm:pt modelId="{2A5758C3-02E1-49ED-8052-49F9FF15A519}" type="pres">
      <dgm:prSet presAssocID="{D3890C98-CB7A-467A-92E1-7B414A1B2979}" presName="comp" presStyleCnt="0"/>
      <dgm:spPr/>
    </dgm:pt>
    <dgm:pt modelId="{F2B11F46-9515-43CB-AD89-74956C3F2B45}" type="pres">
      <dgm:prSet presAssocID="{D3890C98-CB7A-467A-92E1-7B414A1B2979}" presName="rect2" presStyleLbl="node1" presStyleIdx="1" presStyleCnt="2" custScaleX="275647" custLinFactNeighborX="-28920">
        <dgm:presLayoutVars>
          <dgm:bulletEnabled val="1"/>
        </dgm:presLayoutVars>
      </dgm:prSet>
      <dgm:spPr/>
    </dgm:pt>
    <dgm:pt modelId="{FA4DC257-CF5E-46F3-A61C-33403DA59B7D}" type="pres">
      <dgm:prSet presAssocID="{D3890C98-CB7A-467A-92E1-7B414A1B2979}" presName="rect1" presStyleLbl="lnNode1" presStyleIdx="1" presStyleCnt="2" custScaleX="125858" custLinFactX="46540" custLinFactNeighborX="100000" custLinFactNeighborY="-876"/>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Lst>
  <dgm:cxnLst>
    <dgm:cxn modelId="{DB20AC00-7862-4A64-85D8-640CBFE2893D}" type="presOf" srcId="{D3890C98-CB7A-467A-92E1-7B414A1B2979}" destId="{F2B11F46-9515-43CB-AD89-74956C3F2B45}" srcOrd="0" destOrd="0" presId="urn:microsoft.com/office/officeart/2008/layout/AlternatingPictureBlocks"/>
    <dgm:cxn modelId="{D9B9C81A-8994-44D6-9898-9A080667CCF8}" srcId="{809AA220-D918-4405-BAD3-401EC02B99AD}" destId="{D3890C98-CB7A-467A-92E1-7B414A1B2979}" srcOrd="1" destOrd="0" parTransId="{660DD438-DB89-4F23-AAD7-BC5143E684F8}" sibTransId="{A653DA4A-D921-4A07-AC71-A8A328879023}"/>
    <dgm:cxn modelId="{958C0C57-3CDE-43E1-A5ED-74499102C5E4}" type="presOf" srcId="{302DD1D7-C164-45A4-AB92-B90321E83EC8}" destId="{EED31B1B-BE1D-4B6E-90F5-AD06A69913A9}" srcOrd="0" destOrd="0" presId="urn:microsoft.com/office/officeart/2008/layout/AlternatingPictureBlocks"/>
    <dgm:cxn modelId="{7EDA5DC8-0CB2-4968-97F2-150947026EED}" srcId="{809AA220-D918-4405-BAD3-401EC02B99AD}" destId="{302DD1D7-C164-45A4-AB92-B90321E83EC8}" srcOrd="0" destOrd="0" parTransId="{1E569CDA-5062-4CBD-9CB2-EB6AF18AF601}" sibTransId="{12A7D3CA-7F47-48A3-AB5A-4D804BBF8126}"/>
    <dgm:cxn modelId="{A3549DCC-B78F-418E-A846-CA4F4C519004}" type="presOf" srcId="{809AA220-D918-4405-BAD3-401EC02B99AD}" destId="{22FC5AAB-999B-4C3B-9682-B13006CC4606}" srcOrd="0" destOrd="0" presId="urn:microsoft.com/office/officeart/2008/layout/AlternatingPictureBlocks"/>
    <dgm:cxn modelId="{E898B937-03C2-45C1-AB42-143DB03EBE14}" type="presParOf" srcId="{22FC5AAB-999B-4C3B-9682-B13006CC4606}" destId="{E54D2FC3-F30C-41CD-AA7C-A84A7A87E476}" srcOrd="0" destOrd="0" presId="urn:microsoft.com/office/officeart/2008/layout/AlternatingPictureBlocks"/>
    <dgm:cxn modelId="{79117499-4818-4CAE-8B73-60954640D0D7}" type="presParOf" srcId="{E54D2FC3-F30C-41CD-AA7C-A84A7A87E476}" destId="{EED31B1B-BE1D-4B6E-90F5-AD06A69913A9}" srcOrd="0" destOrd="0" presId="urn:microsoft.com/office/officeart/2008/layout/AlternatingPictureBlocks"/>
    <dgm:cxn modelId="{FF79758E-9716-4E82-9D8E-82B54422A56B}" type="presParOf" srcId="{E54D2FC3-F30C-41CD-AA7C-A84A7A87E476}" destId="{583201C9-36D0-443D-A381-A88665190A81}" srcOrd="1" destOrd="0" presId="urn:microsoft.com/office/officeart/2008/layout/AlternatingPictureBlocks"/>
    <dgm:cxn modelId="{58A3EEF9-57FC-40F1-987A-9D7B07E6222C}" type="presParOf" srcId="{22FC5AAB-999B-4C3B-9682-B13006CC4606}" destId="{4AA3BEB1-60B1-45C6-A740-E1A56DD382FC}" srcOrd="1" destOrd="0" presId="urn:microsoft.com/office/officeart/2008/layout/AlternatingPictureBlocks"/>
    <dgm:cxn modelId="{B1B0C978-AA8E-4EC4-BCEA-BDA5DBB64D38}" type="presParOf" srcId="{22FC5AAB-999B-4C3B-9682-B13006CC4606}" destId="{2A5758C3-02E1-49ED-8052-49F9FF15A519}" srcOrd="2" destOrd="0" presId="urn:microsoft.com/office/officeart/2008/layout/AlternatingPictureBlocks"/>
    <dgm:cxn modelId="{2193022D-85E5-48C1-B720-1894FD75F004}" type="presParOf" srcId="{2A5758C3-02E1-49ED-8052-49F9FF15A519}" destId="{F2B11F46-9515-43CB-AD89-74956C3F2B45}" srcOrd="0" destOrd="0" presId="urn:microsoft.com/office/officeart/2008/layout/AlternatingPictureBlocks"/>
    <dgm:cxn modelId="{17367544-55B4-49BE-92EB-96E3F592EB7E}" type="presParOf" srcId="{2A5758C3-02E1-49ED-8052-49F9FF15A519}" destId="{FA4DC257-CF5E-46F3-A61C-33403DA59B7D}"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31B1B-BE1D-4B6E-90F5-AD06A69913A9}">
      <dsp:nvSpPr>
        <dsp:cNvPr id="0" name=""/>
        <dsp:cNvSpPr/>
      </dsp:nvSpPr>
      <dsp:spPr>
        <a:xfrm>
          <a:off x="1045363" y="79560"/>
          <a:ext cx="4923047" cy="807778"/>
        </a:xfrm>
        <a:prstGeom prst="rect">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a:solidFill>
                <a:schemeClr val="accent4">
                  <a:lumMod val="60000"/>
                  <a:lumOff val="40000"/>
                </a:schemeClr>
              </a:solidFill>
              <a:effectLst>
                <a:outerShdw blurRad="38100" dist="38100" dir="2700000" algn="tl">
                  <a:srgbClr val="000000">
                    <a:alpha val="43137"/>
                  </a:srgbClr>
                </a:outerShdw>
              </a:effectLst>
            </a:rPr>
            <a:t>Believing the impossible</a:t>
          </a:r>
          <a:r>
            <a:rPr lang="es-ES" sz="1600" b="1" u="none" kern="1200">
              <a:effectLst>
                <a:outerShdw blurRad="38100" dist="38100" dir="2700000" algn="tl">
                  <a:srgbClr val="000000">
                    <a:alpha val="43137"/>
                  </a:srgbClr>
                </a:outerShdw>
              </a:effectLst>
            </a:rPr>
            <a:t>: </a:t>
          </a:r>
          <a:r>
            <a:rPr lang="en-US" sz="1600" b="1" kern="1200">
              <a:effectLst>
                <a:outerShdw blurRad="38100" dist="38100" dir="2700000" algn="tl">
                  <a:srgbClr val="000000">
                    <a:alpha val="43137"/>
                  </a:srgbClr>
                </a:outerShdw>
              </a:effectLst>
            </a:rPr>
            <a:t>Rain didn’t exist in that time (Gn. 2:6). The experts claimed that it was impossible for water to come down from the sky.</a:t>
          </a:r>
          <a:endParaRPr lang="es-ES" sz="1600" kern="1200" dirty="0">
            <a:effectLst>
              <a:outerShdw blurRad="38100" dist="38100" dir="2700000" algn="tl">
                <a:srgbClr val="000000">
                  <a:alpha val="43137"/>
                </a:srgbClr>
              </a:outerShdw>
            </a:effectLst>
          </a:endParaRPr>
        </a:p>
      </dsp:txBody>
      <dsp:txXfrm>
        <a:off x="1045363" y="79560"/>
        <a:ext cx="4923047" cy="807778"/>
      </dsp:txXfrm>
    </dsp:sp>
    <dsp:sp modelId="{583201C9-36D0-443D-A381-A88665190A81}">
      <dsp:nvSpPr>
        <dsp:cNvPr id="0" name=""/>
        <dsp:cNvSpPr/>
      </dsp:nvSpPr>
      <dsp:spPr>
        <a:xfrm>
          <a:off x="0" y="79173"/>
          <a:ext cx="1006486" cy="807778"/>
        </a:xfrm>
        <a:prstGeom prst="rect">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t="528"/>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2B11F46-9515-43CB-AD89-74956C3F2B45}">
      <dsp:nvSpPr>
        <dsp:cNvPr id="0" name=""/>
        <dsp:cNvSpPr/>
      </dsp:nvSpPr>
      <dsp:spPr>
        <a:xfrm>
          <a:off x="6171" y="945866"/>
          <a:ext cx="4923047" cy="807778"/>
        </a:xfrm>
        <a:prstGeom prst="rect">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a:solidFill>
                <a:schemeClr val="accent4">
                  <a:lumMod val="60000"/>
                  <a:lumOff val="40000"/>
                </a:schemeClr>
              </a:solidFill>
              <a:effectLst>
                <a:outerShdw blurRad="38100" dist="38100" dir="2700000" algn="tl">
                  <a:srgbClr val="000000">
                    <a:alpha val="43137"/>
                  </a:srgbClr>
                </a:outerShdw>
              </a:effectLst>
            </a:rPr>
            <a:t>Obeying God</a:t>
          </a:r>
          <a:r>
            <a:rPr lang="es-ES" sz="1600" b="1" u="none" kern="1200">
              <a:effectLst>
                <a:outerShdw blurRad="38100" dist="38100" dir="2700000" algn="tl">
                  <a:srgbClr val="000000">
                    <a:alpha val="43137"/>
                  </a:srgbClr>
                </a:outerShdw>
              </a:effectLst>
            </a:rPr>
            <a:t>: </a:t>
          </a:r>
          <a:r>
            <a:rPr lang="en-US" sz="1600" b="1" kern="1200">
              <a:effectLst>
                <a:outerShdw blurRad="38100" dist="38100" dir="2700000" algn="tl">
                  <a:srgbClr val="000000">
                    <a:alpha val="43137"/>
                  </a:srgbClr>
                </a:outerShdw>
              </a:effectLst>
            </a:rPr>
            <a:t>Noah devoted his life and resources to building the ark and to begging his fellow citizens </a:t>
          </a:r>
          <a:br>
            <a:rPr lang="en-US" sz="1600" b="1" kern="1200">
              <a:effectLst>
                <a:outerShdw blurRad="38100" dist="38100" dir="2700000" algn="tl">
                  <a:srgbClr val="000000">
                    <a:alpha val="43137"/>
                  </a:srgbClr>
                </a:outerShdw>
              </a:effectLst>
            </a:rPr>
          </a:br>
          <a:r>
            <a:rPr lang="en-US" sz="1600" b="1" kern="1200">
              <a:effectLst>
                <a:outerShdw blurRad="38100" dist="38100" dir="2700000" algn="tl">
                  <a:srgbClr val="000000">
                    <a:alpha val="43137"/>
                  </a:srgbClr>
                </a:outerShdw>
              </a:effectLst>
            </a:rPr>
            <a:t>to abandon sin.</a:t>
          </a:r>
          <a:endParaRPr lang="es-ES" sz="1600" kern="1200" dirty="0">
            <a:effectLst>
              <a:outerShdw blurRad="38100" dist="38100" dir="2700000" algn="tl">
                <a:srgbClr val="000000">
                  <a:alpha val="43137"/>
                </a:srgbClr>
              </a:outerShdw>
            </a:effectLst>
          </a:endParaRPr>
        </a:p>
      </dsp:txBody>
      <dsp:txXfrm>
        <a:off x="6171" y="945866"/>
        <a:ext cx="4923047" cy="807778"/>
      </dsp:txXfrm>
    </dsp:sp>
    <dsp:sp modelId="{FA4DC257-CF5E-46F3-A61C-33403DA59B7D}">
      <dsp:nvSpPr>
        <dsp:cNvPr id="0" name=""/>
        <dsp:cNvSpPr/>
      </dsp:nvSpPr>
      <dsp:spPr>
        <a:xfrm>
          <a:off x="4961924" y="938790"/>
          <a:ext cx="1006486" cy="807778"/>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E807CF-3FD5-086B-3BB2-D5309767D2E1}"/>
              </a:ext>
            </a:extLst>
          </p:cNvPr>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12C9247-A99C-8366-3187-BC5458D4B13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5E24B9D-E7E1-92FC-8A43-27D790CA025B}"/>
              </a:ext>
            </a:extLst>
          </p:cNvPr>
          <p:cNvSpPr>
            <a:spLocks noGrp="1"/>
          </p:cNvSpPr>
          <p:nvPr>
            <p:ph type="dt" sz="half" idx="10"/>
          </p:nvPr>
        </p:nvSpPr>
        <p:spPr/>
        <p:txBody>
          <a:bodyPr/>
          <a:lstStyle/>
          <a:p>
            <a:fld id="{709FCDC9-C2D7-436A-99AA-38D37030999A}" type="datetimeFigureOut">
              <a:rPr lang="es-ES" smtClean="0"/>
              <a:t>29/01/2023</a:t>
            </a:fld>
            <a:endParaRPr lang="es-ES"/>
          </a:p>
        </p:txBody>
      </p:sp>
      <p:sp>
        <p:nvSpPr>
          <p:cNvPr id="5" name="Marcador de pie de página 4">
            <a:extLst>
              <a:ext uri="{FF2B5EF4-FFF2-40B4-BE49-F238E27FC236}">
                <a16:creationId xmlns:a16="http://schemas.microsoft.com/office/drawing/2014/main" id="{6C825C5E-C585-712B-33A2-1E512010987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A6BDCAF-3EB9-1348-E658-909E3AA517EE}"/>
              </a:ext>
            </a:extLst>
          </p:cNvPr>
          <p:cNvSpPr>
            <a:spLocks noGrp="1"/>
          </p:cNvSpPr>
          <p:nvPr>
            <p:ph type="sldNum" sz="quarter" idx="12"/>
          </p:nvPr>
        </p:nvSpPr>
        <p:spPr/>
        <p:txBody>
          <a:bodyPr/>
          <a:lstStyle/>
          <a:p>
            <a:fld id="{26F526EE-CA3C-4C91-B858-3465C380FE9F}" type="slidenum">
              <a:rPr lang="es-ES" smtClean="0"/>
              <a:t>‹#›</a:t>
            </a:fld>
            <a:endParaRPr lang="es-ES"/>
          </a:p>
        </p:txBody>
      </p:sp>
    </p:spTree>
    <p:extLst>
      <p:ext uri="{BB962C8B-B14F-4D97-AF65-F5344CB8AC3E}">
        <p14:creationId xmlns:p14="http://schemas.microsoft.com/office/powerpoint/2010/main" val="140051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82E835-E9CD-C576-3C19-771E7603AEE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F6A6EC9-6C14-EA3B-B21F-E74E9D2DC4D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12499-55DC-B58C-1E63-078ECFC45637}"/>
              </a:ext>
            </a:extLst>
          </p:cNvPr>
          <p:cNvSpPr>
            <a:spLocks noGrp="1"/>
          </p:cNvSpPr>
          <p:nvPr>
            <p:ph type="dt" sz="half" idx="10"/>
          </p:nvPr>
        </p:nvSpPr>
        <p:spPr/>
        <p:txBody>
          <a:bodyPr/>
          <a:lstStyle/>
          <a:p>
            <a:fld id="{709FCDC9-C2D7-436A-99AA-38D37030999A}" type="datetimeFigureOut">
              <a:rPr lang="es-ES" smtClean="0"/>
              <a:t>29/01/2023</a:t>
            </a:fld>
            <a:endParaRPr lang="es-ES"/>
          </a:p>
        </p:txBody>
      </p:sp>
      <p:sp>
        <p:nvSpPr>
          <p:cNvPr id="5" name="Marcador de pie de página 4">
            <a:extLst>
              <a:ext uri="{FF2B5EF4-FFF2-40B4-BE49-F238E27FC236}">
                <a16:creationId xmlns:a16="http://schemas.microsoft.com/office/drawing/2014/main" id="{18A404A2-43A7-C4EB-7D09-24B6223BC87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1803480-6F94-575D-28B5-75DF16F72568}"/>
              </a:ext>
            </a:extLst>
          </p:cNvPr>
          <p:cNvSpPr>
            <a:spLocks noGrp="1"/>
          </p:cNvSpPr>
          <p:nvPr>
            <p:ph type="sldNum" sz="quarter" idx="12"/>
          </p:nvPr>
        </p:nvSpPr>
        <p:spPr/>
        <p:txBody>
          <a:bodyPr/>
          <a:lstStyle/>
          <a:p>
            <a:fld id="{26F526EE-CA3C-4C91-B858-3465C380FE9F}" type="slidenum">
              <a:rPr lang="es-ES" smtClean="0"/>
              <a:t>‹#›</a:t>
            </a:fld>
            <a:endParaRPr lang="es-ES"/>
          </a:p>
        </p:txBody>
      </p:sp>
    </p:spTree>
    <p:extLst>
      <p:ext uri="{BB962C8B-B14F-4D97-AF65-F5344CB8AC3E}">
        <p14:creationId xmlns:p14="http://schemas.microsoft.com/office/powerpoint/2010/main" val="489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5D2023A-8512-D485-48DC-BB06BEA5E5EE}"/>
              </a:ext>
            </a:extLst>
          </p:cNvPr>
          <p:cNvSpPr>
            <a:spLocks noGrp="1"/>
          </p:cNvSpPr>
          <p:nvPr>
            <p:ph type="title" orient="vert"/>
          </p:nvPr>
        </p:nvSpPr>
        <p:spPr>
          <a:xfrm>
            <a:off x="6543675" y="273844"/>
            <a:ext cx="1971675" cy="4358879"/>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E070F4C-F110-3A87-501D-363526B2918B}"/>
              </a:ext>
            </a:extLst>
          </p:cNvPr>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45D392-270C-F407-3C29-1B0B6F0B564D}"/>
              </a:ext>
            </a:extLst>
          </p:cNvPr>
          <p:cNvSpPr>
            <a:spLocks noGrp="1"/>
          </p:cNvSpPr>
          <p:nvPr>
            <p:ph type="dt" sz="half" idx="10"/>
          </p:nvPr>
        </p:nvSpPr>
        <p:spPr/>
        <p:txBody>
          <a:bodyPr/>
          <a:lstStyle/>
          <a:p>
            <a:fld id="{709FCDC9-C2D7-436A-99AA-38D37030999A}" type="datetimeFigureOut">
              <a:rPr lang="es-ES" smtClean="0"/>
              <a:t>29/01/2023</a:t>
            </a:fld>
            <a:endParaRPr lang="es-ES"/>
          </a:p>
        </p:txBody>
      </p:sp>
      <p:sp>
        <p:nvSpPr>
          <p:cNvPr id="5" name="Marcador de pie de página 4">
            <a:extLst>
              <a:ext uri="{FF2B5EF4-FFF2-40B4-BE49-F238E27FC236}">
                <a16:creationId xmlns:a16="http://schemas.microsoft.com/office/drawing/2014/main" id="{692108A9-E93D-B8DF-9F68-575E3C0B3B5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00FB0B5-0D86-B8E6-D9D5-CCA4CBBFA3F4}"/>
              </a:ext>
            </a:extLst>
          </p:cNvPr>
          <p:cNvSpPr>
            <a:spLocks noGrp="1"/>
          </p:cNvSpPr>
          <p:nvPr>
            <p:ph type="sldNum" sz="quarter" idx="12"/>
          </p:nvPr>
        </p:nvSpPr>
        <p:spPr/>
        <p:txBody>
          <a:bodyPr/>
          <a:lstStyle/>
          <a:p>
            <a:fld id="{26F526EE-CA3C-4C91-B858-3465C380FE9F}" type="slidenum">
              <a:rPr lang="es-ES" smtClean="0"/>
              <a:t>‹#›</a:t>
            </a:fld>
            <a:endParaRPr lang="es-ES"/>
          </a:p>
        </p:txBody>
      </p:sp>
    </p:spTree>
    <p:extLst>
      <p:ext uri="{BB962C8B-B14F-4D97-AF65-F5344CB8AC3E}">
        <p14:creationId xmlns:p14="http://schemas.microsoft.com/office/powerpoint/2010/main" val="101184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302816-F96A-4045-BE24-B9E19FD16962}" type="datetimeFigureOut">
              <a:rPr lang="es-ES" smtClean="0"/>
              <a:t>29/01/2023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B92C06-4438-4F4F-82F1-AB3EE3843E87}" type="slidenum">
              <a:rPr lang="es-ES" smtClean="0"/>
              <a:t>‹#›</a:t>
            </a:fld>
            <a:endParaRPr lang="es-ES"/>
          </a:p>
        </p:txBody>
      </p:sp>
    </p:spTree>
    <p:extLst>
      <p:ext uri="{BB962C8B-B14F-4D97-AF65-F5344CB8AC3E}">
        <p14:creationId xmlns:p14="http://schemas.microsoft.com/office/powerpoint/2010/main" val="540511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02816-F96A-4045-BE24-B9E19FD16962}" type="datetimeFigureOut">
              <a:rPr lang="es-ES" smtClean="0"/>
              <a:t>29/01/2023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B92C06-4438-4F4F-82F1-AB3EE3843E87}" type="slidenum">
              <a:rPr lang="es-ES" smtClean="0"/>
              <a:t>‹#›</a:t>
            </a:fld>
            <a:endParaRPr lang="es-ES"/>
          </a:p>
        </p:txBody>
      </p:sp>
    </p:spTree>
    <p:extLst>
      <p:ext uri="{BB962C8B-B14F-4D97-AF65-F5344CB8AC3E}">
        <p14:creationId xmlns:p14="http://schemas.microsoft.com/office/powerpoint/2010/main" val="629215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302816-F96A-4045-BE24-B9E19FD16962}" type="datetimeFigureOut">
              <a:rPr lang="es-ES" smtClean="0"/>
              <a:t>29/01/2023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B92C06-4438-4F4F-82F1-AB3EE3843E87}" type="slidenum">
              <a:rPr lang="es-ES" smtClean="0"/>
              <a:t>‹#›</a:t>
            </a:fld>
            <a:endParaRPr lang="es-ES"/>
          </a:p>
        </p:txBody>
      </p:sp>
    </p:spTree>
    <p:extLst>
      <p:ext uri="{BB962C8B-B14F-4D97-AF65-F5344CB8AC3E}">
        <p14:creationId xmlns:p14="http://schemas.microsoft.com/office/powerpoint/2010/main" val="3829830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302816-F96A-4045-BE24-B9E19FD16962}" type="datetimeFigureOut">
              <a:rPr lang="es-ES" smtClean="0"/>
              <a:t>29/01/2023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3B92C06-4438-4F4F-82F1-AB3EE3843E87}" type="slidenum">
              <a:rPr lang="es-ES" smtClean="0"/>
              <a:t>‹#›</a:t>
            </a:fld>
            <a:endParaRPr lang="es-ES"/>
          </a:p>
        </p:txBody>
      </p:sp>
    </p:spTree>
    <p:extLst>
      <p:ext uri="{BB962C8B-B14F-4D97-AF65-F5344CB8AC3E}">
        <p14:creationId xmlns:p14="http://schemas.microsoft.com/office/powerpoint/2010/main" val="133800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302816-F96A-4045-BE24-B9E19FD16962}" type="datetimeFigureOut">
              <a:rPr lang="es-ES" smtClean="0"/>
              <a:t>29/01/2023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3B92C06-4438-4F4F-82F1-AB3EE3843E87}" type="slidenum">
              <a:rPr lang="es-ES" smtClean="0"/>
              <a:t>‹#›</a:t>
            </a:fld>
            <a:endParaRPr lang="es-ES"/>
          </a:p>
        </p:txBody>
      </p:sp>
    </p:spTree>
    <p:extLst>
      <p:ext uri="{BB962C8B-B14F-4D97-AF65-F5344CB8AC3E}">
        <p14:creationId xmlns:p14="http://schemas.microsoft.com/office/powerpoint/2010/main" val="2700242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302816-F96A-4045-BE24-B9E19FD16962}" type="datetimeFigureOut">
              <a:rPr lang="es-ES" smtClean="0"/>
              <a:t>29/01/2023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3B92C06-4438-4F4F-82F1-AB3EE3843E87}" type="slidenum">
              <a:rPr lang="es-ES" smtClean="0"/>
              <a:t>‹#›</a:t>
            </a:fld>
            <a:endParaRPr lang="es-ES"/>
          </a:p>
        </p:txBody>
      </p:sp>
    </p:spTree>
    <p:extLst>
      <p:ext uri="{BB962C8B-B14F-4D97-AF65-F5344CB8AC3E}">
        <p14:creationId xmlns:p14="http://schemas.microsoft.com/office/powerpoint/2010/main" val="1107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02816-F96A-4045-BE24-B9E19FD16962}" type="datetimeFigureOut">
              <a:rPr lang="es-ES" smtClean="0"/>
              <a:t>29/01/2023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3B92C06-4438-4F4F-82F1-AB3EE3843E87}" type="slidenum">
              <a:rPr lang="es-ES" smtClean="0"/>
              <a:t>‹#›</a:t>
            </a:fld>
            <a:endParaRPr lang="es-ES"/>
          </a:p>
        </p:txBody>
      </p:sp>
    </p:spTree>
    <p:extLst>
      <p:ext uri="{BB962C8B-B14F-4D97-AF65-F5344CB8AC3E}">
        <p14:creationId xmlns:p14="http://schemas.microsoft.com/office/powerpoint/2010/main" val="968792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3302816-F96A-4045-BE24-B9E19FD16962}" type="datetimeFigureOut">
              <a:rPr lang="es-ES" smtClean="0"/>
              <a:t>29/01/2023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3B92C06-4438-4F4F-82F1-AB3EE3843E87}" type="slidenum">
              <a:rPr lang="es-ES" smtClean="0"/>
              <a:t>‹#›</a:t>
            </a:fld>
            <a:endParaRPr lang="es-ES"/>
          </a:p>
        </p:txBody>
      </p:sp>
    </p:spTree>
    <p:extLst>
      <p:ext uri="{BB962C8B-B14F-4D97-AF65-F5344CB8AC3E}">
        <p14:creationId xmlns:p14="http://schemas.microsoft.com/office/powerpoint/2010/main" val="1026498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8CC304-0B40-80FD-BB8F-F6377C4FE78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8723221-B5C4-9D2F-4B7C-FE0BAD87402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102DFF3-7382-6EC1-FBDC-02304945CE82}"/>
              </a:ext>
            </a:extLst>
          </p:cNvPr>
          <p:cNvSpPr>
            <a:spLocks noGrp="1"/>
          </p:cNvSpPr>
          <p:nvPr>
            <p:ph type="dt" sz="half" idx="10"/>
          </p:nvPr>
        </p:nvSpPr>
        <p:spPr/>
        <p:txBody>
          <a:bodyPr/>
          <a:lstStyle/>
          <a:p>
            <a:fld id="{709FCDC9-C2D7-436A-99AA-38D37030999A}" type="datetimeFigureOut">
              <a:rPr lang="es-ES" smtClean="0"/>
              <a:t>29/01/2023</a:t>
            </a:fld>
            <a:endParaRPr lang="es-ES"/>
          </a:p>
        </p:txBody>
      </p:sp>
      <p:sp>
        <p:nvSpPr>
          <p:cNvPr id="5" name="Marcador de pie de página 4">
            <a:extLst>
              <a:ext uri="{FF2B5EF4-FFF2-40B4-BE49-F238E27FC236}">
                <a16:creationId xmlns:a16="http://schemas.microsoft.com/office/drawing/2014/main" id="{F115E7D1-81A7-C50F-3B37-F3EC11F2D89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9A62C4-BF96-7C3A-3DBE-78AB177DE7B5}"/>
              </a:ext>
            </a:extLst>
          </p:cNvPr>
          <p:cNvSpPr>
            <a:spLocks noGrp="1"/>
          </p:cNvSpPr>
          <p:nvPr>
            <p:ph type="sldNum" sz="quarter" idx="12"/>
          </p:nvPr>
        </p:nvSpPr>
        <p:spPr/>
        <p:txBody>
          <a:bodyPr/>
          <a:lstStyle/>
          <a:p>
            <a:fld id="{26F526EE-CA3C-4C91-B858-3465C380FE9F}" type="slidenum">
              <a:rPr lang="es-ES" smtClean="0"/>
              <a:t>‹#›</a:t>
            </a:fld>
            <a:endParaRPr lang="es-ES"/>
          </a:p>
        </p:txBody>
      </p:sp>
    </p:spTree>
    <p:extLst>
      <p:ext uri="{BB962C8B-B14F-4D97-AF65-F5344CB8AC3E}">
        <p14:creationId xmlns:p14="http://schemas.microsoft.com/office/powerpoint/2010/main" val="181187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3302816-F96A-4045-BE24-B9E19FD16962}" type="datetimeFigureOut">
              <a:rPr lang="es-ES" smtClean="0"/>
              <a:t>29/01/2023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3B92C06-4438-4F4F-82F1-AB3EE3843E87}" type="slidenum">
              <a:rPr lang="es-ES" smtClean="0"/>
              <a:t>‹#›</a:t>
            </a:fld>
            <a:endParaRPr lang="es-ES"/>
          </a:p>
        </p:txBody>
      </p:sp>
    </p:spTree>
    <p:extLst>
      <p:ext uri="{BB962C8B-B14F-4D97-AF65-F5344CB8AC3E}">
        <p14:creationId xmlns:p14="http://schemas.microsoft.com/office/powerpoint/2010/main" val="3437044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302816-F96A-4045-BE24-B9E19FD16962}" type="datetimeFigureOut">
              <a:rPr lang="es-ES" smtClean="0"/>
              <a:t>29/01/2023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B92C06-4438-4F4F-82F1-AB3EE3843E87}" type="slidenum">
              <a:rPr lang="es-ES" smtClean="0"/>
              <a:t>‹#›</a:t>
            </a:fld>
            <a:endParaRPr lang="es-ES"/>
          </a:p>
        </p:txBody>
      </p:sp>
    </p:spTree>
    <p:extLst>
      <p:ext uri="{BB962C8B-B14F-4D97-AF65-F5344CB8AC3E}">
        <p14:creationId xmlns:p14="http://schemas.microsoft.com/office/powerpoint/2010/main" val="3287256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302816-F96A-4045-BE24-B9E19FD16962}" type="datetimeFigureOut">
              <a:rPr lang="es-ES" smtClean="0"/>
              <a:t>29/01/2023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B92C06-4438-4F4F-82F1-AB3EE3843E87}" type="slidenum">
              <a:rPr lang="es-ES" smtClean="0"/>
              <a:t>‹#›</a:t>
            </a:fld>
            <a:endParaRPr lang="es-ES"/>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3153929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302816-F96A-4045-BE24-B9E19FD16962}" type="datetimeFigureOut">
              <a:rPr lang="es-ES" smtClean="0"/>
              <a:t>29/01/2023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B92C06-4438-4F4F-82F1-AB3EE3843E87}" type="slidenum">
              <a:rPr lang="es-ES" smtClean="0"/>
              <a:t>‹#›</a:t>
            </a:fld>
            <a:endParaRPr lang="es-ES"/>
          </a:p>
        </p:txBody>
      </p:sp>
    </p:spTree>
    <p:extLst>
      <p:ext uri="{BB962C8B-B14F-4D97-AF65-F5344CB8AC3E}">
        <p14:creationId xmlns:p14="http://schemas.microsoft.com/office/powerpoint/2010/main" val="632156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302816-F96A-4045-BE24-B9E19FD16962}" type="datetimeFigureOut">
              <a:rPr lang="es-ES" smtClean="0"/>
              <a:t>29/01/2023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B92C06-4438-4F4F-82F1-AB3EE3843E87}" type="slidenum">
              <a:rPr lang="es-ES" smtClean="0"/>
              <a:t>‹#›</a:t>
            </a:fld>
            <a:endParaRPr lang="es-E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35973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302816-F96A-4045-BE24-B9E19FD16962}" type="datetimeFigureOut">
              <a:rPr lang="es-ES" smtClean="0"/>
              <a:t>29/01/2023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B92C06-4438-4F4F-82F1-AB3EE3843E87}" type="slidenum">
              <a:rPr lang="es-ES" smtClean="0"/>
              <a:t>‹#›</a:t>
            </a:fld>
            <a:endParaRPr lang="es-ES"/>
          </a:p>
        </p:txBody>
      </p:sp>
    </p:spTree>
    <p:extLst>
      <p:ext uri="{BB962C8B-B14F-4D97-AF65-F5344CB8AC3E}">
        <p14:creationId xmlns:p14="http://schemas.microsoft.com/office/powerpoint/2010/main" val="3918396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02816-F96A-4045-BE24-B9E19FD16962}" type="datetimeFigureOut">
              <a:rPr lang="es-ES" smtClean="0"/>
              <a:t>29/01/2023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B92C06-4438-4F4F-82F1-AB3EE3843E87}" type="slidenum">
              <a:rPr lang="es-ES" smtClean="0"/>
              <a:t>‹#›</a:t>
            </a:fld>
            <a:endParaRPr lang="es-ES"/>
          </a:p>
        </p:txBody>
      </p:sp>
    </p:spTree>
    <p:extLst>
      <p:ext uri="{BB962C8B-B14F-4D97-AF65-F5344CB8AC3E}">
        <p14:creationId xmlns:p14="http://schemas.microsoft.com/office/powerpoint/2010/main" val="1916998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02816-F96A-4045-BE24-B9E19FD16962}" type="datetimeFigureOut">
              <a:rPr lang="es-ES" smtClean="0"/>
              <a:t>29/01/2023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B92C06-4438-4F4F-82F1-AB3EE3843E87}" type="slidenum">
              <a:rPr lang="es-ES" smtClean="0"/>
              <a:t>‹#›</a:t>
            </a:fld>
            <a:endParaRPr lang="es-ES"/>
          </a:p>
        </p:txBody>
      </p:sp>
    </p:spTree>
    <p:extLst>
      <p:ext uri="{BB962C8B-B14F-4D97-AF65-F5344CB8AC3E}">
        <p14:creationId xmlns:p14="http://schemas.microsoft.com/office/powerpoint/2010/main" val="2628303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3FCDDD-CC1A-F74A-BFD9-49974FD78D15}"/>
              </a:ext>
            </a:extLst>
          </p:cNvPr>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FF7FC0-3D7F-2061-942E-F6B5445B54F1}"/>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DF5AAB2-BD6D-9413-9F78-68A298B1ECCA}"/>
              </a:ext>
            </a:extLst>
          </p:cNvPr>
          <p:cNvSpPr>
            <a:spLocks noGrp="1"/>
          </p:cNvSpPr>
          <p:nvPr>
            <p:ph type="dt" sz="half" idx="10"/>
          </p:nvPr>
        </p:nvSpPr>
        <p:spPr/>
        <p:txBody>
          <a:bodyPr/>
          <a:lstStyle/>
          <a:p>
            <a:fld id="{709FCDC9-C2D7-436A-99AA-38D37030999A}" type="datetimeFigureOut">
              <a:rPr lang="es-ES" smtClean="0"/>
              <a:t>29/01/2023</a:t>
            </a:fld>
            <a:endParaRPr lang="es-ES"/>
          </a:p>
        </p:txBody>
      </p:sp>
      <p:sp>
        <p:nvSpPr>
          <p:cNvPr id="5" name="Marcador de pie de página 4">
            <a:extLst>
              <a:ext uri="{FF2B5EF4-FFF2-40B4-BE49-F238E27FC236}">
                <a16:creationId xmlns:a16="http://schemas.microsoft.com/office/drawing/2014/main" id="{141B7F20-FD80-9A74-28E9-6DB56035EE9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A96E2A-CED4-04DA-7DE6-D108F8BF3CF0}"/>
              </a:ext>
            </a:extLst>
          </p:cNvPr>
          <p:cNvSpPr>
            <a:spLocks noGrp="1"/>
          </p:cNvSpPr>
          <p:nvPr>
            <p:ph type="sldNum" sz="quarter" idx="12"/>
          </p:nvPr>
        </p:nvSpPr>
        <p:spPr/>
        <p:txBody>
          <a:bodyPr/>
          <a:lstStyle/>
          <a:p>
            <a:fld id="{26F526EE-CA3C-4C91-B858-3465C380FE9F}" type="slidenum">
              <a:rPr lang="es-ES" smtClean="0"/>
              <a:t>‹#›</a:t>
            </a:fld>
            <a:endParaRPr lang="es-ES"/>
          </a:p>
        </p:txBody>
      </p:sp>
    </p:spTree>
    <p:extLst>
      <p:ext uri="{BB962C8B-B14F-4D97-AF65-F5344CB8AC3E}">
        <p14:creationId xmlns:p14="http://schemas.microsoft.com/office/powerpoint/2010/main" val="3910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107253-D87C-24FA-76F6-25672B05803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C904A8E-815F-BD05-05D1-E397FA85F494}"/>
              </a:ext>
            </a:extLst>
          </p:cNvPr>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2B26FC6-4BF8-3CFF-4B3A-E7411739CFAF}"/>
              </a:ext>
            </a:extLst>
          </p:cNvPr>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C774705-9016-19F8-ECB1-CB962A0315B1}"/>
              </a:ext>
            </a:extLst>
          </p:cNvPr>
          <p:cNvSpPr>
            <a:spLocks noGrp="1"/>
          </p:cNvSpPr>
          <p:nvPr>
            <p:ph type="dt" sz="half" idx="10"/>
          </p:nvPr>
        </p:nvSpPr>
        <p:spPr/>
        <p:txBody>
          <a:bodyPr/>
          <a:lstStyle/>
          <a:p>
            <a:fld id="{709FCDC9-C2D7-436A-99AA-38D37030999A}" type="datetimeFigureOut">
              <a:rPr lang="es-ES" smtClean="0"/>
              <a:t>29/01/2023</a:t>
            </a:fld>
            <a:endParaRPr lang="es-ES"/>
          </a:p>
        </p:txBody>
      </p:sp>
      <p:sp>
        <p:nvSpPr>
          <p:cNvPr id="6" name="Marcador de pie de página 5">
            <a:extLst>
              <a:ext uri="{FF2B5EF4-FFF2-40B4-BE49-F238E27FC236}">
                <a16:creationId xmlns:a16="http://schemas.microsoft.com/office/drawing/2014/main" id="{0B87AEBB-1317-E502-5EB4-D00D52B5770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F61A8C2-3A4B-E01E-407F-C2F41346D821}"/>
              </a:ext>
            </a:extLst>
          </p:cNvPr>
          <p:cNvSpPr>
            <a:spLocks noGrp="1"/>
          </p:cNvSpPr>
          <p:nvPr>
            <p:ph type="sldNum" sz="quarter" idx="12"/>
          </p:nvPr>
        </p:nvSpPr>
        <p:spPr/>
        <p:txBody>
          <a:bodyPr/>
          <a:lstStyle/>
          <a:p>
            <a:fld id="{26F526EE-CA3C-4C91-B858-3465C380FE9F}" type="slidenum">
              <a:rPr lang="es-ES" smtClean="0"/>
              <a:t>‹#›</a:t>
            </a:fld>
            <a:endParaRPr lang="es-ES"/>
          </a:p>
        </p:txBody>
      </p:sp>
    </p:spTree>
    <p:extLst>
      <p:ext uri="{BB962C8B-B14F-4D97-AF65-F5344CB8AC3E}">
        <p14:creationId xmlns:p14="http://schemas.microsoft.com/office/powerpoint/2010/main" val="10081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8738D6-6E87-AAF5-B64A-06C5F378C7DF}"/>
              </a:ext>
            </a:extLst>
          </p:cNvPr>
          <p:cNvSpPr>
            <a:spLocks noGrp="1"/>
          </p:cNvSpPr>
          <p:nvPr>
            <p:ph type="title"/>
          </p:nvPr>
        </p:nvSpPr>
        <p:spPr>
          <a:xfrm>
            <a:off x="629841" y="273844"/>
            <a:ext cx="7886700" cy="994172"/>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E4FDF6B-ECFA-D59C-917C-5A47C5C2D0D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50FC4C2-4F6A-B1C9-162E-6876EA933080}"/>
              </a:ext>
            </a:extLst>
          </p:cNvPr>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94F60AC-9401-0AE7-94A1-0A9EFF8B1C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87AB201-920F-D234-1CAC-53AEF49F2841}"/>
              </a:ext>
            </a:extLst>
          </p:cNvPr>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B6F78F-9CC1-C023-58FE-13478D413763}"/>
              </a:ext>
            </a:extLst>
          </p:cNvPr>
          <p:cNvSpPr>
            <a:spLocks noGrp="1"/>
          </p:cNvSpPr>
          <p:nvPr>
            <p:ph type="dt" sz="half" idx="10"/>
          </p:nvPr>
        </p:nvSpPr>
        <p:spPr/>
        <p:txBody>
          <a:bodyPr/>
          <a:lstStyle/>
          <a:p>
            <a:fld id="{709FCDC9-C2D7-436A-99AA-38D37030999A}" type="datetimeFigureOut">
              <a:rPr lang="es-ES" smtClean="0"/>
              <a:t>29/01/2023</a:t>
            </a:fld>
            <a:endParaRPr lang="es-ES"/>
          </a:p>
        </p:txBody>
      </p:sp>
      <p:sp>
        <p:nvSpPr>
          <p:cNvPr id="8" name="Marcador de pie de página 7">
            <a:extLst>
              <a:ext uri="{FF2B5EF4-FFF2-40B4-BE49-F238E27FC236}">
                <a16:creationId xmlns:a16="http://schemas.microsoft.com/office/drawing/2014/main" id="{B63F6FD6-1791-AB18-1FC9-D8D6F6E68FA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A5722F0-1AF9-506D-D12F-AEC3FFD812CE}"/>
              </a:ext>
            </a:extLst>
          </p:cNvPr>
          <p:cNvSpPr>
            <a:spLocks noGrp="1"/>
          </p:cNvSpPr>
          <p:nvPr>
            <p:ph type="sldNum" sz="quarter" idx="12"/>
          </p:nvPr>
        </p:nvSpPr>
        <p:spPr/>
        <p:txBody>
          <a:bodyPr/>
          <a:lstStyle/>
          <a:p>
            <a:fld id="{26F526EE-CA3C-4C91-B858-3465C380FE9F}" type="slidenum">
              <a:rPr lang="es-ES" smtClean="0"/>
              <a:t>‹#›</a:t>
            </a:fld>
            <a:endParaRPr lang="es-ES"/>
          </a:p>
        </p:txBody>
      </p:sp>
    </p:spTree>
    <p:extLst>
      <p:ext uri="{BB962C8B-B14F-4D97-AF65-F5344CB8AC3E}">
        <p14:creationId xmlns:p14="http://schemas.microsoft.com/office/powerpoint/2010/main" val="36702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CAD782-D8AB-A9F8-BF78-C3E60349865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8E61117-3EC4-8B40-039D-FDB6F6BA2D69}"/>
              </a:ext>
            </a:extLst>
          </p:cNvPr>
          <p:cNvSpPr>
            <a:spLocks noGrp="1"/>
          </p:cNvSpPr>
          <p:nvPr>
            <p:ph type="dt" sz="half" idx="10"/>
          </p:nvPr>
        </p:nvSpPr>
        <p:spPr/>
        <p:txBody>
          <a:bodyPr/>
          <a:lstStyle/>
          <a:p>
            <a:fld id="{709FCDC9-C2D7-436A-99AA-38D37030999A}" type="datetimeFigureOut">
              <a:rPr lang="es-ES" smtClean="0"/>
              <a:t>29/01/2023</a:t>
            </a:fld>
            <a:endParaRPr lang="es-ES"/>
          </a:p>
        </p:txBody>
      </p:sp>
      <p:sp>
        <p:nvSpPr>
          <p:cNvPr id="4" name="Marcador de pie de página 3">
            <a:extLst>
              <a:ext uri="{FF2B5EF4-FFF2-40B4-BE49-F238E27FC236}">
                <a16:creationId xmlns:a16="http://schemas.microsoft.com/office/drawing/2014/main" id="{2B687619-270E-6CBE-AEB9-4F2F9B1661E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D9F7854-32F5-7997-15BE-D73BF14DC057}"/>
              </a:ext>
            </a:extLst>
          </p:cNvPr>
          <p:cNvSpPr>
            <a:spLocks noGrp="1"/>
          </p:cNvSpPr>
          <p:nvPr>
            <p:ph type="sldNum" sz="quarter" idx="12"/>
          </p:nvPr>
        </p:nvSpPr>
        <p:spPr/>
        <p:txBody>
          <a:bodyPr/>
          <a:lstStyle/>
          <a:p>
            <a:fld id="{26F526EE-CA3C-4C91-B858-3465C380FE9F}" type="slidenum">
              <a:rPr lang="es-ES" smtClean="0"/>
              <a:t>‹#›</a:t>
            </a:fld>
            <a:endParaRPr lang="es-ES"/>
          </a:p>
        </p:txBody>
      </p:sp>
    </p:spTree>
    <p:extLst>
      <p:ext uri="{BB962C8B-B14F-4D97-AF65-F5344CB8AC3E}">
        <p14:creationId xmlns:p14="http://schemas.microsoft.com/office/powerpoint/2010/main" val="137034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CF461AB-5343-67E8-5D6E-FEEF7C049492}"/>
              </a:ext>
            </a:extLst>
          </p:cNvPr>
          <p:cNvSpPr>
            <a:spLocks noGrp="1"/>
          </p:cNvSpPr>
          <p:nvPr>
            <p:ph type="dt" sz="half" idx="10"/>
          </p:nvPr>
        </p:nvSpPr>
        <p:spPr/>
        <p:txBody>
          <a:bodyPr/>
          <a:lstStyle/>
          <a:p>
            <a:fld id="{709FCDC9-C2D7-436A-99AA-38D37030999A}" type="datetimeFigureOut">
              <a:rPr lang="es-ES" smtClean="0"/>
              <a:t>29/01/2023</a:t>
            </a:fld>
            <a:endParaRPr lang="es-ES"/>
          </a:p>
        </p:txBody>
      </p:sp>
      <p:sp>
        <p:nvSpPr>
          <p:cNvPr id="3" name="Marcador de pie de página 2">
            <a:extLst>
              <a:ext uri="{FF2B5EF4-FFF2-40B4-BE49-F238E27FC236}">
                <a16:creationId xmlns:a16="http://schemas.microsoft.com/office/drawing/2014/main" id="{A557E06A-8223-2607-C51C-AD923A24359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C7B35FD-30BF-BB17-3DB6-C19F9098EB88}"/>
              </a:ext>
            </a:extLst>
          </p:cNvPr>
          <p:cNvSpPr>
            <a:spLocks noGrp="1"/>
          </p:cNvSpPr>
          <p:nvPr>
            <p:ph type="sldNum" sz="quarter" idx="12"/>
          </p:nvPr>
        </p:nvSpPr>
        <p:spPr/>
        <p:txBody>
          <a:bodyPr/>
          <a:lstStyle/>
          <a:p>
            <a:fld id="{26F526EE-CA3C-4C91-B858-3465C380FE9F}" type="slidenum">
              <a:rPr lang="es-ES" smtClean="0"/>
              <a:t>‹#›</a:t>
            </a:fld>
            <a:endParaRPr lang="es-ES"/>
          </a:p>
        </p:txBody>
      </p:sp>
    </p:spTree>
    <p:extLst>
      <p:ext uri="{BB962C8B-B14F-4D97-AF65-F5344CB8AC3E}">
        <p14:creationId xmlns:p14="http://schemas.microsoft.com/office/powerpoint/2010/main" val="262732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5E100-8458-DB4A-DDB3-33B8C16F1C9D}"/>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FBB71F1-3B60-351C-B6F5-0F98FDAF471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BC72823-3199-2528-1551-C25897FA43B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367766-425F-EAA3-A476-D2F1A9BC2ACA}"/>
              </a:ext>
            </a:extLst>
          </p:cNvPr>
          <p:cNvSpPr>
            <a:spLocks noGrp="1"/>
          </p:cNvSpPr>
          <p:nvPr>
            <p:ph type="dt" sz="half" idx="10"/>
          </p:nvPr>
        </p:nvSpPr>
        <p:spPr/>
        <p:txBody>
          <a:bodyPr/>
          <a:lstStyle/>
          <a:p>
            <a:fld id="{709FCDC9-C2D7-436A-99AA-38D37030999A}" type="datetimeFigureOut">
              <a:rPr lang="es-ES" smtClean="0"/>
              <a:t>29/01/2023</a:t>
            </a:fld>
            <a:endParaRPr lang="es-ES"/>
          </a:p>
        </p:txBody>
      </p:sp>
      <p:sp>
        <p:nvSpPr>
          <p:cNvPr id="6" name="Marcador de pie de página 5">
            <a:extLst>
              <a:ext uri="{FF2B5EF4-FFF2-40B4-BE49-F238E27FC236}">
                <a16:creationId xmlns:a16="http://schemas.microsoft.com/office/drawing/2014/main" id="{55546895-F20F-3563-C29F-B7509BD92FB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A5241DC-58BA-788B-A667-29DD8F84768F}"/>
              </a:ext>
            </a:extLst>
          </p:cNvPr>
          <p:cNvSpPr>
            <a:spLocks noGrp="1"/>
          </p:cNvSpPr>
          <p:nvPr>
            <p:ph type="sldNum" sz="quarter" idx="12"/>
          </p:nvPr>
        </p:nvSpPr>
        <p:spPr/>
        <p:txBody>
          <a:bodyPr/>
          <a:lstStyle/>
          <a:p>
            <a:fld id="{26F526EE-CA3C-4C91-B858-3465C380FE9F}" type="slidenum">
              <a:rPr lang="es-ES" smtClean="0"/>
              <a:t>‹#›</a:t>
            </a:fld>
            <a:endParaRPr lang="es-ES"/>
          </a:p>
        </p:txBody>
      </p:sp>
    </p:spTree>
    <p:extLst>
      <p:ext uri="{BB962C8B-B14F-4D97-AF65-F5344CB8AC3E}">
        <p14:creationId xmlns:p14="http://schemas.microsoft.com/office/powerpoint/2010/main" val="418308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5F3088-E9C9-D526-7F7F-88AF686F0EA7}"/>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706CA39-41A3-300B-5922-5A00AC38367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a:extLst>
              <a:ext uri="{FF2B5EF4-FFF2-40B4-BE49-F238E27FC236}">
                <a16:creationId xmlns:a16="http://schemas.microsoft.com/office/drawing/2014/main" id="{F1C333D0-4051-D3D9-C140-743331CCD55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71AE187-09D8-DF3E-920B-261CDA815F85}"/>
              </a:ext>
            </a:extLst>
          </p:cNvPr>
          <p:cNvSpPr>
            <a:spLocks noGrp="1"/>
          </p:cNvSpPr>
          <p:nvPr>
            <p:ph type="dt" sz="half" idx="10"/>
          </p:nvPr>
        </p:nvSpPr>
        <p:spPr/>
        <p:txBody>
          <a:bodyPr/>
          <a:lstStyle/>
          <a:p>
            <a:fld id="{709FCDC9-C2D7-436A-99AA-38D37030999A}" type="datetimeFigureOut">
              <a:rPr lang="es-ES" smtClean="0"/>
              <a:t>29/01/2023</a:t>
            </a:fld>
            <a:endParaRPr lang="es-ES"/>
          </a:p>
        </p:txBody>
      </p:sp>
      <p:sp>
        <p:nvSpPr>
          <p:cNvPr id="6" name="Marcador de pie de página 5">
            <a:extLst>
              <a:ext uri="{FF2B5EF4-FFF2-40B4-BE49-F238E27FC236}">
                <a16:creationId xmlns:a16="http://schemas.microsoft.com/office/drawing/2014/main" id="{C9A0612D-0C07-B8BE-79B3-2901DBF8B9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2A3280B-C8EE-D0CA-1ED7-9B1E9F468B0B}"/>
              </a:ext>
            </a:extLst>
          </p:cNvPr>
          <p:cNvSpPr>
            <a:spLocks noGrp="1"/>
          </p:cNvSpPr>
          <p:nvPr>
            <p:ph type="sldNum" sz="quarter" idx="12"/>
          </p:nvPr>
        </p:nvSpPr>
        <p:spPr/>
        <p:txBody>
          <a:bodyPr/>
          <a:lstStyle/>
          <a:p>
            <a:fld id="{26F526EE-CA3C-4C91-B858-3465C380FE9F}" type="slidenum">
              <a:rPr lang="es-ES" smtClean="0"/>
              <a:t>‹#›</a:t>
            </a:fld>
            <a:endParaRPr lang="es-ES"/>
          </a:p>
        </p:txBody>
      </p:sp>
    </p:spTree>
    <p:extLst>
      <p:ext uri="{BB962C8B-B14F-4D97-AF65-F5344CB8AC3E}">
        <p14:creationId xmlns:p14="http://schemas.microsoft.com/office/powerpoint/2010/main" val="408482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80635E0-0347-ED50-18D0-4E459C64505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524C0C4-4A9C-20B6-91A9-2E40B09A65C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713238-B14B-8EE0-A9EA-6376E7CCC07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09FCDC9-C2D7-436A-99AA-38D37030999A}" type="datetimeFigureOut">
              <a:rPr lang="es-ES" smtClean="0"/>
              <a:t>29/01/2023</a:t>
            </a:fld>
            <a:endParaRPr lang="es-ES"/>
          </a:p>
        </p:txBody>
      </p:sp>
      <p:sp>
        <p:nvSpPr>
          <p:cNvPr id="5" name="Marcador de pie de página 4">
            <a:extLst>
              <a:ext uri="{FF2B5EF4-FFF2-40B4-BE49-F238E27FC236}">
                <a16:creationId xmlns:a16="http://schemas.microsoft.com/office/drawing/2014/main" id="{77AF7DB0-0800-E886-0B13-EE95BDB9C61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2A973796-5F2B-60D9-D775-7E55F48F967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6F526EE-CA3C-4C91-B858-3465C380FE9F}" type="slidenum">
              <a:rPr lang="es-ES" smtClean="0"/>
              <a:t>‹#›</a:t>
            </a:fld>
            <a:endParaRPr lang="es-ES"/>
          </a:p>
        </p:txBody>
      </p:sp>
    </p:spTree>
    <p:extLst>
      <p:ext uri="{BB962C8B-B14F-4D97-AF65-F5344CB8AC3E}">
        <p14:creationId xmlns:p14="http://schemas.microsoft.com/office/powerpoint/2010/main" val="33501533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73302816-F96A-4045-BE24-B9E19FD16962}" type="datetimeFigureOut">
              <a:rPr lang="es-ES" smtClean="0"/>
              <a:t>29/01/2023</a:t>
            </a:fld>
            <a:endParaRPr lang="es-E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73B92C06-4438-4F4F-82F1-AB3EE3843E87}" type="slidenum">
              <a:rPr lang="es-ES" smtClean="0"/>
              <a:t>‹#›</a:t>
            </a:fld>
            <a:endParaRPr lang="es-ES"/>
          </a:p>
        </p:txBody>
      </p:sp>
    </p:spTree>
    <p:extLst>
      <p:ext uri="{BB962C8B-B14F-4D97-AF65-F5344CB8AC3E}">
        <p14:creationId xmlns:p14="http://schemas.microsoft.com/office/powerpoint/2010/main" val="209274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8.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8.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e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7786F27-18F8-5CE2-020D-32388058C042}"/>
              </a:ext>
            </a:extLst>
          </p:cNvPr>
          <p:cNvSpPr txBox="1"/>
          <p:nvPr/>
        </p:nvSpPr>
        <p:spPr>
          <a:xfrm>
            <a:off x="0" y="97643"/>
            <a:ext cx="9144000" cy="76944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4400" b="1">
                <a:ln/>
                <a:solidFill>
                  <a:srgbClr val="0070C0"/>
                </a:solidFill>
              </a:rPr>
              <a:t>LAYING UP TREASURE IN HEAVEN</a:t>
            </a:r>
            <a:endParaRPr lang="es-ES" sz="4400" b="1" dirty="0">
              <a:ln/>
              <a:solidFill>
                <a:srgbClr val="0070C0"/>
              </a:solidFill>
            </a:endParaRPr>
          </a:p>
        </p:txBody>
      </p:sp>
      <p:sp>
        <p:nvSpPr>
          <p:cNvPr id="5" name="CuadroTexto 4">
            <a:extLst>
              <a:ext uri="{FF2B5EF4-FFF2-40B4-BE49-F238E27FC236}">
                <a16:creationId xmlns:a16="http://schemas.microsoft.com/office/drawing/2014/main" id="{EF7E584E-1CDF-6E9D-F0CF-F018A643CCA4}"/>
              </a:ext>
            </a:extLst>
          </p:cNvPr>
          <p:cNvSpPr txBox="1"/>
          <p:nvPr/>
        </p:nvSpPr>
        <p:spPr>
          <a:xfrm>
            <a:off x="6599585" y="4812768"/>
            <a:ext cx="2449965" cy="307777"/>
          </a:xfrm>
          <a:prstGeom prst="rect">
            <a:avLst/>
          </a:prstGeom>
          <a:noFill/>
        </p:spPr>
        <p:txBody>
          <a:bodyPr wrap="none" rtlCol="0">
            <a:spAutoFit/>
          </a:bodyPr>
          <a:lstStyle/>
          <a:p>
            <a:pPr algn="r"/>
            <a:r>
              <a:rPr lang="es-ES" sz="1400" b="1">
                <a:solidFill>
                  <a:srgbClr val="6F3408"/>
                </a:solidFill>
              </a:rPr>
              <a:t>Lesson 6 for February 11, 2023</a:t>
            </a:r>
            <a:endParaRPr lang="es-ES" sz="1400" b="1" dirty="0">
              <a:solidFill>
                <a:srgbClr val="6F3408"/>
              </a:solidFill>
            </a:endParaRPr>
          </a:p>
        </p:txBody>
      </p:sp>
    </p:spTree>
    <p:extLst>
      <p:ext uri="{BB962C8B-B14F-4D97-AF65-F5344CB8AC3E}">
        <p14:creationId xmlns:p14="http://schemas.microsoft.com/office/powerpoint/2010/main" val="357125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26A8B5-C9CB-3A43-20E2-5EA368462BA7}"/>
              </a:ext>
            </a:extLst>
          </p:cNvPr>
          <p:cNvSpPr txBox="1"/>
          <p:nvPr/>
        </p:nvSpPr>
        <p:spPr>
          <a:xfrm>
            <a:off x="0" y="0"/>
            <a:ext cx="9144000" cy="769441"/>
          </a:xfrm>
          <a:prstGeom prst="rect">
            <a:avLst/>
          </a:prstGeom>
          <a:noFill/>
        </p:spPr>
        <p:txBody>
          <a:bodyPr wrap="square">
            <a:spAutoFit/>
          </a:bodyPr>
          <a:lstStyle/>
          <a:p>
            <a:pPr algn="ctr"/>
            <a:r>
              <a:rPr lang="es-ES" sz="4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MOSES, REJECTING THIS WORLD</a:t>
            </a:r>
            <a:endPar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CuadroTexto 3">
            <a:extLst>
              <a:ext uri="{FF2B5EF4-FFF2-40B4-BE49-F238E27FC236}">
                <a16:creationId xmlns:a16="http://schemas.microsoft.com/office/drawing/2014/main" id="{5AFEE461-F9CB-F28F-3A50-03AB3673DB4B}"/>
              </a:ext>
            </a:extLst>
          </p:cNvPr>
          <p:cNvSpPr txBox="1"/>
          <p:nvPr/>
        </p:nvSpPr>
        <p:spPr>
          <a:xfrm>
            <a:off x="1695885" y="677240"/>
            <a:ext cx="5699371" cy="1015663"/>
          </a:xfrm>
          <a:prstGeom prst="rect">
            <a:avLst/>
          </a:prstGeom>
          <a:noFill/>
        </p:spPr>
        <p:txBody>
          <a:bodyPr wrap="square">
            <a:spAutoFit/>
          </a:bodyPr>
          <a:lstStyle/>
          <a:p>
            <a:pPr algn="ctr"/>
            <a:r>
              <a:rPr lang="es-ES" sz="1500" b="1">
                <a:solidFill>
                  <a:schemeClr val="accent1">
                    <a:lumMod val="75000"/>
                  </a:schemeClr>
                </a:solidFill>
                <a:latin typeface="Comic Sans MS" panose="030F0702030302020204" pitchFamily="66" charset="0"/>
              </a:rPr>
              <a:t>“</a:t>
            </a:r>
            <a:r>
              <a:rPr lang="en-US" sz="1500" b="1">
                <a:solidFill>
                  <a:schemeClr val="accent1">
                    <a:lumMod val="75000"/>
                  </a:schemeClr>
                </a:solidFill>
                <a:latin typeface="Comic Sans MS" panose="030F0702030302020204" pitchFamily="66" charset="0"/>
              </a:rPr>
              <a:t>By faith Moses, when he had grown up, refused to be known as the son of Pharaoh’s daughter. He chose to be mistreated along with the people of God rather than to enjoy the fleeting pleasures of sin.</a:t>
            </a:r>
            <a:r>
              <a:rPr lang="es-ES" sz="1500" b="1">
                <a:solidFill>
                  <a:schemeClr val="accent1">
                    <a:lumMod val="75000"/>
                  </a:schemeClr>
                </a:solidFill>
                <a:latin typeface="Comic Sans MS" panose="030F0702030302020204" pitchFamily="66" charset="0"/>
              </a:rPr>
              <a:t>” </a:t>
            </a:r>
            <a:r>
              <a:rPr lang="es-ES" sz="1200" b="1">
                <a:solidFill>
                  <a:schemeClr val="accent1">
                    <a:lumMod val="75000"/>
                  </a:schemeClr>
                </a:solidFill>
                <a:latin typeface="Comic Sans MS" panose="030F0702030302020204" pitchFamily="66" charset="0"/>
              </a:rPr>
              <a:t>(Hebrews 11:24-25 </a:t>
            </a:r>
            <a:r>
              <a:rPr lang="es-ES" sz="1050" b="1">
                <a:solidFill>
                  <a:schemeClr val="accent1">
                    <a:lumMod val="75000"/>
                  </a:schemeClr>
                </a:solidFill>
                <a:latin typeface="Comic Sans MS" panose="030F0702030302020204" pitchFamily="66" charset="0"/>
              </a:rPr>
              <a:t>NIV</a:t>
            </a:r>
            <a:r>
              <a:rPr lang="es-ES" sz="1200" b="1">
                <a:solidFill>
                  <a:schemeClr val="accent1">
                    <a:lumMod val="75000"/>
                  </a:schemeClr>
                </a:solidFill>
                <a:latin typeface="Comic Sans MS" panose="030F0702030302020204" pitchFamily="66" charset="0"/>
              </a:rPr>
              <a:t>)</a:t>
            </a:r>
            <a:endParaRPr lang="es-ES" sz="1200" b="1" dirty="0">
              <a:solidFill>
                <a:schemeClr val="accent1">
                  <a:lumMod val="75000"/>
                </a:schemeClr>
              </a:solidFill>
              <a:latin typeface="Comic Sans MS" panose="030F0702030302020204" pitchFamily="66" charset="0"/>
            </a:endParaRPr>
          </a:p>
        </p:txBody>
      </p:sp>
      <p:sp>
        <p:nvSpPr>
          <p:cNvPr id="2" name="CuadroTexto 1">
            <a:extLst>
              <a:ext uri="{FF2B5EF4-FFF2-40B4-BE49-F238E27FC236}">
                <a16:creationId xmlns:a16="http://schemas.microsoft.com/office/drawing/2014/main" id="{E8D2A143-81F6-6191-ECDB-421AE8871768}"/>
              </a:ext>
            </a:extLst>
          </p:cNvPr>
          <p:cNvSpPr txBox="1"/>
          <p:nvPr/>
        </p:nvSpPr>
        <p:spPr>
          <a:xfrm>
            <a:off x="1738965" y="1719923"/>
            <a:ext cx="5678643" cy="3416320"/>
          </a:xfrm>
          <a:prstGeom prst="rect">
            <a:avLst/>
          </a:prstGeom>
          <a:noFill/>
        </p:spPr>
        <p:txBody>
          <a:bodyPr wrap="square" rtlCol="0">
            <a:spAutoFit/>
          </a:bodyPr>
          <a:lstStyle/>
          <a:p>
            <a:r>
              <a:rPr lang="en-US" b="1"/>
              <a:t>What did Moses renounce? What did he get in exchange?</a:t>
            </a:r>
            <a:endParaRPr lang="es-ES" b="1" dirty="0"/>
          </a:p>
          <a:p>
            <a:r>
              <a:rPr lang="en-US" b="1"/>
              <a:t>Moses was the son of Hatshepsut and the heir of Thutmose II. He could’ve become the next Pharaoh of Egypt.</a:t>
            </a:r>
            <a:endParaRPr lang="es-ES" b="1" dirty="0"/>
          </a:p>
          <a:p>
            <a:r>
              <a:rPr lang="en-US" b="1"/>
              <a:t>Egypt was the most important empire on earth in that time. Moses renounced the highest position anyone could have back then.</a:t>
            </a:r>
            <a:endParaRPr lang="es-ES" b="1" dirty="0"/>
          </a:p>
          <a:p>
            <a:r>
              <a:rPr lang="en-US" b="1"/>
              <a:t>He rejected all worldly glory and pleasure and chose to fulfill God’s call to free Israel from slavery.</a:t>
            </a:r>
            <a:endParaRPr lang="es-ES" b="1" dirty="0"/>
          </a:p>
          <a:p>
            <a:r>
              <a:rPr lang="en-US" b="1"/>
              <a:t>He considered God’s promises “as of greater value than the treasures of Egypt, because he was looking ahead to his reward.”</a:t>
            </a:r>
            <a:r>
              <a:rPr lang="es-ES" b="1"/>
              <a:t> (Hebrews 11:26 </a:t>
            </a:r>
            <a:r>
              <a:rPr lang="es-ES" sz="1400" b="1"/>
              <a:t>NVI</a:t>
            </a:r>
            <a:r>
              <a:rPr lang="es-ES" b="1"/>
              <a:t>)</a:t>
            </a:r>
            <a:endParaRPr lang="es-ES" b="1" dirty="0"/>
          </a:p>
        </p:txBody>
      </p:sp>
      <p:pic>
        <p:nvPicPr>
          <p:cNvPr id="8" name="Imagen 7" descr="Imagen que contiene foto, diferente, diversos, artículos&#10;&#10;Descripción generada automáticamente">
            <a:extLst>
              <a:ext uri="{FF2B5EF4-FFF2-40B4-BE49-F238E27FC236}">
                <a16:creationId xmlns:a16="http://schemas.microsoft.com/office/drawing/2014/main" id="{4FF71848-A587-F348-DF0A-2A89FC0E42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62366" y="828866"/>
            <a:ext cx="1611086" cy="4266058"/>
          </a:xfrm>
          <a:prstGeom prst="rect">
            <a:avLst/>
          </a:prstGeom>
        </p:spPr>
      </p:pic>
      <p:pic>
        <p:nvPicPr>
          <p:cNvPr id="9" name="Imagen 8" descr="Imagen que contiene foto, diferente, diversos, artículos&#10;&#10;Descripción generada automáticamente">
            <a:extLst>
              <a:ext uri="{FF2B5EF4-FFF2-40B4-BE49-F238E27FC236}">
                <a16:creationId xmlns:a16="http://schemas.microsoft.com/office/drawing/2014/main" id="{0B1B4CB0-98A8-0667-F9A3-35EDFE6EEF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549" y="828866"/>
            <a:ext cx="1558226" cy="4266058"/>
          </a:xfrm>
          <a:prstGeom prst="rect">
            <a:avLst/>
          </a:prstGeom>
        </p:spPr>
      </p:pic>
    </p:spTree>
    <p:extLst>
      <p:ext uri="{BB962C8B-B14F-4D97-AF65-F5344CB8AC3E}">
        <p14:creationId xmlns:p14="http://schemas.microsoft.com/office/powerpoint/2010/main" val="49520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ppt_w</p:attrName>
                                        </p:attrNameLst>
                                      </p:cBhvr>
                                      <p:tavLst>
                                        <p:tav tm="0" fmla="#ppt_w*sin(2.5*pi*$)">
                                          <p:val>
                                            <p:fltVal val="0"/>
                                          </p:val>
                                        </p:tav>
                                        <p:tav tm="100000">
                                          <p:val>
                                            <p:fltVal val="1"/>
                                          </p:val>
                                        </p:tav>
                                      </p:tavLst>
                                    </p:anim>
                                    <p:anim calcmode="lin" valueType="num">
                                      <p:cBhvr>
                                        <p:cTn id="18" dur="75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wipe(left)">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900" decel="100000" fill="hold"/>
                                        <p:tgtEl>
                                          <p:spTgt spid="9"/>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wipe(left)">
                                      <p:cBhvr>
                                        <p:cTn id="35" dur="500"/>
                                        <p:tgtEl>
                                          <p:spTgt spid="2">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
                                            <p:txEl>
                                              <p:pRg st="2" end="2"/>
                                            </p:txEl>
                                          </p:spTgt>
                                        </p:tgtEl>
                                        <p:attrNameLst>
                                          <p:attrName>style.visibility</p:attrName>
                                        </p:attrNameLst>
                                      </p:cBhvr>
                                      <p:to>
                                        <p:strVal val="visible"/>
                                      </p:to>
                                    </p:set>
                                    <p:animEffect transition="in" filter="wipe(left)">
                                      <p:cBhvr>
                                        <p:cTn id="40" dur="500"/>
                                        <p:tgtEl>
                                          <p:spTgt spid="2">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900" decel="100000" fill="hold"/>
                                        <p:tgtEl>
                                          <p:spTgt spid="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2">
                                            <p:txEl>
                                              <p:pRg st="3" end="3"/>
                                            </p:txEl>
                                          </p:spTgt>
                                        </p:tgtEl>
                                        <p:attrNameLst>
                                          <p:attrName>style.visibility</p:attrName>
                                        </p:attrNameLst>
                                      </p:cBhvr>
                                      <p:to>
                                        <p:strVal val="visible"/>
                                      </p:to>
                                    </p:set>
                                    <p:animEffect transition="in" filter="wipe(left)">
                                      <p:cBhvr>
                                        <p:cTn id="52" dur="500"/>
                                        <p:tgtEl>
                                          <p:spTgt spid="2">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txEl>
                                              <p:pRg st="4" end="4"/>
                                            </p:txEl>
                                          </p:spTgt>
                                        </p:tgtEl>
                                        <p:attrNameLst>
                                          <p:attrName>style.visibility</p:attrName>
                                        </p:attrNameLst>
                                      </p:cBhvr>
                                      <p:to>
                                        <p:strVal val="visible"/>
                                      </p:to>
                                    </p:set>
                                    <p:animEffect transition="in" filter="wipe(left)">
                                      <p:cBhvr>
                                        <p:cTn id="5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BF7D2-4E18-0845-E707-372B707A8D34}"/>
              </a:ext>
            </a:extLst>
          </p:cNvPr>
          <p:cNvSpPr>
            <a:spLocks noGrp="1"/>
          </p:cNvSpPr>
          <p:nvPr>
            <p:ph type="title"/>
          </p:nvPr>
        </p:nvSpPr>
        <p:spPr/>
        <p:txBody>
          <a:bodyPr>
            <a:normAutofit/>
          </a:bodyPr>
          <a:lstStyle/>
          <a:p>
            <a:r>
              <a:rPr lang="en-CA" dirty="0"/>
              <a:t>Moses in Egypt</a:t>
            </a:r>
          </a:p>
        </p:txBody>
      </p:sp>
      <p:sp>
        <p:nvSpPr>
          <p:cNvPr id="3" name="Content Placeholder 2">
            <a:extLst>
              <a:ext uri="{FF2B5EF4-FFF2-40B4-BE49-F238E27FC236}">
                <a16:creationId xmlns:a16="http://schemas.microsoft.com/office/drawing/2014/main" id="{2AC0E0A1-A0AF-5CBE-363D-B4EE6B886321}"/>
              </a:ext>
            </a:extLst>
          </p:cNvPr>
          <p:cNvSpPr>
            <a:spLocks noGrp="1"/>
          </p:cNvSpPr>
          <p:nvPr>
            <p:ph idx="1"/>
          </p:nvPr>
        </p:nvSpPr>
        <p:spPr/>
        <p:txBody>
          <a:bodyPr>
            <a:normAutofit/>
          </a:bodyPr>
          <a:lstStyle/>
          <a:p>
            <a:r>
              <a:rPr lang="en-CA" dirty="0"/>
              <a:t>Questions from Moses in Egypt:</a:t>
            </a:r>
          </a:p>
          <a:p>
            <a:r>
              <a:rPr lang="en-CA" dirty="0"/>
              <a:t>Hebrews 11:24–29. Think about what Moses left behind and what he had to face instead. Try to look at it from his position, before he made the choice. What was he leaving, and what was he choosing to accept by leaving? </a:t>
            </a:r>
          </a:p>
          <a:p>
            <a:r>
              <a:rPr lang="en-CA" dirty="0"/>
              <a:t>From a worldly perspective, Moses should have stayed in Egypt. However, as Christians, we have been given a view of reality that takes us way beyond this world. When we are tempted by the world, how can we keep the big picture always before us? Why is it so important that we do so?</a:t>
            </a:r>
          </a:p>
        </p:txBody>
      </p:sp>
    </p:spTree>
    <p:extLst>
      <p:ext uri="{BB962C8B-B14F-4D97-AF65-F5344CB8AC3E}">
        <p14:creationId xmlns:p14="http://schemas.microsoft.com/office/powerpoint/2010/main" val="178382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769AEA8-CFE4-3DAF-042F-6312BE022877}"/>
              </a:ext>
            </a:extLst>
          </p:cNvPr>
          <p:cNvSpPr txBox="1"/>
          <p:nvPr/>
        </p:nvSpPr>
        <p:spPr>
          <a:xfrm rot="19698960">
            <a:off x="1241352" y="2343277"/>
            <a:ext cx="7423988" cy="769441"/>
          </a:xfrm>
          <a:prstGeom prst="rect">
            <a:avLst/>
          </a:prstGeom>
          <a:noFill/>
        </p:spPr>
        <p:txBody>
          <a:bodyPr wrap="square">
            <a:spAutoFit/>
          </a:bodyPr>
          <a:lstStyle/>
          <a:p>
            <a:pPr algn="ctr"/>
            <a:r>
              <a:rPr lang="es-ES" sz="4400" b="1">
                <a:ln w="9525">
                  <a:solidFill>
                    <a:schemeClr val="bg1"/>
                  </a:solidFill>
                  <a:prstDash val="solid"/>
                </a:ln>
                <a:solidFill>
                  <a:schemeClr val="bg2">
                    <a:lumMod val="50000"/>
                  </a:schemeClr>
                </a:solidFill>
                <a:effectLst>
                  <a:outerShdw blurRad="12700" dist="38100" dir="2700000" algn="tl" rotWithShape="0">
                    <a:schemeClr val="accent5">
                      <a:lumMod val="75000"/>
                    </a:schemeClr>
                  </a:outerShdw>
                </a:effectLst>
              </a:rPr>
              <a:t>FAILING AND CONTINUING</a:t>
            </a:r>
            <a:endParaRPr lang="es-ES" sz="4400" b="1" dirty="0">
              <a:ln w="9525">
                <a:solidFill>
                  <a:schemeClr val="bg1"/>
                </a:solidFill>
                <a:prstDash val="solid"/>
              </a:ln>
              <a:solidFill>
                <a:schemeClr val="bg2">
                  <a:lumMod val="50000"/>
                </a:schemeClr>
              </a:solidFill>
              <a:effectLst>
                <a:outerShdw blurRad="12700" dist="38100" dir="2700000" algn="tl" rotWithShape="0">
                  <a:schemeClr val="accent5">
                    <a:lumMod val="75000"/>
                  </a:schemeClr>
                </a:outerShdw>
              </a:effectLst>
            </a:endParaRPr>
          </a:p>
        </p:txBody>
      </p:sp>
    </p:spTree>
    <p:extLst>
      <p:ext uri="{BB962C8B-B14F-4D97-AF65-F5344CB8AC3E}">
        <p14:creationId xmlns:p14="http://schemas.microsoft.com/office/powerpoint/2010/main" val="16407764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FE8A697-22FF-2734-A8B4-01B91AC75BA7}"/>
              </a:ext>
            </a:extLst>
          </p:cNvPr>
          <p:cNvSpPr txBox="1"/>
          <p:nvPr/>
        </p:nvSpPr>
        <p:spPr>
          <a:xfrm>
            <a:off x="1872000" y="-57600"/>
            <a:ext cx="7272000" cy="677108"/>
          </a:xfrm>
          <a:prstGeom prst="rect">
            <a:avLst/>
          </a:prstGeom>
          <a:noFill/>
        </p:spPr>
        <p:txBody>
          <a:bodyPr wrap="square">
            <a:spAutoFit/>
          </a:bodyPr>
          <a:lstStyle/>
          <a:p>
            <a:pPr algn="ctr"/>
            <a:r>
              <a:rPr lang="en-US" sz="3800" b="1">
                <a:ln w="10160">
                  <a:solidFill>
                    <a:schemeClr val="accent5"/>
                  </a:solidFill>
                  <a:prstDash val="solid"/>
                </a:ln>
                <a:solidFill>
                  <a:srgbClr val="FFFFFF"/>
                </a:solidFill>
                <a:effectLst>
                  <a:outerShdw blurRad="38100" dist="22860" dir="5400000" algn="tl" rotWithShape="0">
                    <a:srgbClr val="000000">
                      <a:alpha val="30000"/>
                    </a:srgbClr>
                  </a:outerShdw>
                </a:effectLst>
              </a:rPr>
              <a:t>LOT, LEAVING THIS WORLD BEHIND</a:t>
            </a:r>
            <a:endParaRPr lang="es-ES" sz="3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CuadroTexto 3">
            <a:extLst>
              <a:ext uri="{FF2B5EF4-FFF2-40B4-BE49-F238E27FC236}">
                <a16:creationId xmlns:a16="http://schemas.microsoft.com/office/drawing/2014/main" id="{2E4F21EF-A2CF-2672-686A-B4C7958188BF}"/>
              </a:ext>
            </a:extLst>
          </p:cNvPr>
          <p:cNvSpPr txBox="1"/>
          <p:nvPr/>
        </p:nvSpPr>
        <p:spPr>
          <a:xfrm>
            <a:off x="1872000" y="583912"/>
            <a:ext cx="5400000" cy="584775"/>
          </a:xfrm>
          <a:prstGeom prst="rect">
            <a:avLst/>
          </a:prstGeom>
          <a:noFill/>
        </p:spPr>
        <p:txBody>
          <a:bodyPr wrap="square">
            <a:spAutoFit/>
          </a:bodyPr>
          <a:lstStyle/>
          <a:p>
            <a:pPr algn="ctr"/>
            <a:r>
              <a:rPr lang="es-ES" sz="1600" b="1">
                <a:solidFill>
                  <a:schemeClr val="accent5">
                    <a:lumMod val="75000"/>
                  </a:schemeClr>
                </a:solidFill>
                <a:latin typeface="Comic Sans MS" panose="030F0702030302020204" pitchFamily="66" charset="0"/>
              </a:rPr>
              <a:t>“</a:t>
            </a:r>
            <a:r>
              <a:rPr lang="en-US" sz="1600" b="1">
                <a:solidFill>
                  <a:schemeClr val="accent5">
                    <a:lumMod val="75000"/>
                  </a:schemeClr>
                </a:solidFill>
                <a:latin typeface="Comic Sans MS" panose="030F0702030302020204" pitchFamily="66" charset="0"/>
              </a:rPr>
              <a:t>[…] Lot dwelt in the cities of the plain and pitched his tent even as far as Sodom.</a:t>
            </a:r>
            <a:r>
              <a:rPr lang="es-ES" sz="1600" b="1">
                <a:solidFill>
                  <a:schemeClr val="accent5">
                    <a:lumMod val="75000"/>
                  </a:schemeClr>
                </a:solidFill>
                <a:latin typeface="Comic Sans MS" panose="030F0702030302020204" pitchFamily="66" charset="0"/>
              </a:rPr>
              <a:t>” </a:t>
            </a:r>
            <a:r>
              <a:rPr lang="es-ES" sz="1200" b="1">
                <a:solidFill>
                  <a:schemeClr val="accent5">
                    <a:lumMod val="75000"/>
                  </a:schemeClr>
                </a:solidFill>
                <a:latin typeface="Comic Sans MS" panose="030F0702030302020204" pitchFamily="66" charset="0"/>
              </a:rPr>
              <a:t>(Genesis </a:t>
            </a:r>
            <a:r>
              <a:rPr lang="es-ES" sz="1200" b="1" dirty="0">
                <a:solidFill>
                  <a:schemeClr val="accent5">
                    <a:lumMod val="75000"/>
                  </a:schemeClr>
                </a:solidFill>
                <a:latin typeface="Comic Sans MS" panose="030F0702030302020204" pitchFamily="66" charset="0"/>
              </a:rPr>
              <a:t>13:12)</a:t>
            </a:r>
          </a:p>
        </p:txBody>
      </p:sp>
      <p:sp>
        <p:nvSpPr>
          <p:cNvPr id="5" name="CuadroTexto 4">
            <a:extLst>
              <a:ext uri="{FF2B5EF4-FFF2-40B4-BE49-F238E27FC236}">
                <a16:creationId xmlns:a16="http://schemas.microsoft.com/office/drawing/2014/main" id="{75D9FA1F-0FAA-7AB8-308C-CFC8C98AF06E}"/>
              </a:ext>
            </a:extLst>
          </p:cNvPr>
          <p:cNvSpPr txBox="1"/>
          <p:nvPr/>
        </p:nvSpPr>
        <p:spPr>
          <a:xfrm>
            <a:off x="170119" y="1210898"/>
            <a:ext cx="6956050" cy="1831271"/>
          </a:xfrm>
          <a:prstGeom prst="rect">
            <a:avLst/>
          </a:prstGeom>
          <a:noFill/>
        </p:spPr>
        <p:txBody>
          <a:bodyPr wrap="square" rtlCol="0">
            <a:spAutoFit/>
          </a:bodyPr>
          <a:lstStyle/>
          <a:p>
            <a:pPr>
              <a:spcBef>
                <a:spcPts val="600"/>
              </a:spcBef>
            </a:pPr>
            <a:r>
              <a:rPr lang="en-US" b="1"/>
              <a:t>When Abraham suggested Lot that they should take different paths, Lot wanted “treasures on earth” and coveted the plain of the Jordan River. He was gradually pulled by the call of the city (Gn. 13:8-13).</a:t>
            </a:r>
            <a:endParaRPr lang="es-ES" b="1" dirty="0"/>
          </a:p>
          <a:p>
            <a:pPr>
              <a:spcBef>
                <a:spcPts val="600"/>
              </a:spcBef>
            </a:pPr>
            <a:r>
              <a:rPr lang="en-US" b="1"/>
              <a:t>Although he never left God (Peter called him “righteous Lot” in 2 Peter 2:7), his spirituality and his family’s was seriously affected by the life in Sodom.</a:t>
            </a:r>
            <a:endParaRPr lang="es-ES" b="1" dirty="0"/>
          </a:p>
        </p:txBody>
      </p:sp>
      <p:pic>
        <p:nvPicPr>
          <p:cNvPr id="6" name="Imagen 5" descr="Una caricatura de un hombre&#10;&#10;Descripción generada automáticamente con confianza media">
            <a:extLst>
              <a:ext uri="{FF2B5EF4-FFF2-40B4-BE49-F238E27FC236}">
                <a16:creationId xmlns:a16="http://schemas.microsoft.com/office/drawing/2014/main" id="{64E64849-D8F3-B6C3-FB0C-13CB432AD6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361" y="3193625"/>
            <a:ext cx="1191600" cy="1593049"/>
          </a:xfrm>
          <a:prstGeom prst="rect">
            <a:avLst/>
          </a:prstGeom>
          <a:solidFill>
            <a:srgbClr val="FFFFFF">
              <a:shade val="85000"/>
            </a:srgbClr>
          </a:solidFill>
          <a:ln w="57150" cap="sq">
            <a:solidFill>
              <a:schemeClr val="accent5">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edificio, hombre, gente, grande&#10;&#10;Descripción generada automáticamente">
            <a:extLst>
              <a:ext uri="{FF2B5EF4-FFF2-40B4-BE49-F238E27FC236}">
                <a16:creationId xmlns:a16="http://schemas.microsoft.com/office/drawing/2014/main" id="{71947B10-C6E5-09C0-C705-F2FC8E8FCBD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88548" y="3498382"/>
            <a:ext cx="2400533" cy="1537992"/>
          </a:xfrm>
          <a:prstGeom prst="roundRect">
            <a:avLst>
              <a:gd name="adj" fmla="val 747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magen que contiene pasto, exterior, persona, hombre&#10;&#10;Descripción generada automáticamente">
            <a:extLst>
              <a:ext uri="{FF2B5EF4-FFF2-40B4-BE49-F238E27FC236}">
                <a16:creationId xmlns:a16="http://schemas.microsoft.com/office/drawing/2014/main" id="{2D73456C-C131-C33A-7FF8-8D26411D58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62169" y="1002556"/>
            <a:ext cx="1898112" cy="2182368"/>
          </a:xfrm>
          <a:prstGeom prst="roundRect">
            <a:avLst>
              <a:gd name="adj" fmla="val 4167"/>
            </a:avLst>
          </a:prstGeom>
          <a:solidFill>
            <a:srgbClr val="FFFFFF"/>
          </a:solidFill>
          <a:ln w="76200" cap="sq">
            <a:solidFill>
              <a:schemeClr val="accent6">
                <a:lumMod val="50000"/>
              </a:schemeClr>
            </a:solidFill>
            <a:miter lim="800000"/>
          </a:ln>
          <a:effectLst/>
          <a:scene3d>
            <a:camera prst="orthographicFront"/>
            <a:lightRig rig="threePt" dir="t">
              <a:rot lat="0" lon="0" rev="2700000"/>
            </a:lightRig>
          </a:scene3d>
          <a:sp3d>
            <a:bevelT h="38100"/>
            <a:contourClr>
              <a:srgbClr val="C0C0C0"/>
            </a:contourClr>
          </a:sp3d>
        </p:spPr>
      </p:pic>
      <p:sp>
        <p:nvSpPr>
          <p:cNvPr id="12" name="CuadroTexto 11">
            <a:extLst>
              <a:ext uri="{FF2B5EF4-FFF2-40B4-BE49-F238E27FC236}">
                <a16:creationId xmlns:a16="http://schemas.microsoft.com/office/drawing/2014/main" id="{964A03C2-10D0-9AAE-C004-9EB74BDF63C0}"/>
              </a:ext>
            </a:extLst>
          </p:cNvPr>
          <p:cNvSpPr txBox="1"/>
          <p:nvPr/>
        </p:nvSpPr>
        <p:spPr>
          <a:xfrm>
            <a:off x="1368409" y="2968699"/>
            <a:ext cx="5467214" cy="2108269"/>
          </a:xfrm>
          <a:prstGeom prst="rect">
            <a:avLst/>
          </a:prstGeom>
          <a:noFill/>
        </p:spPr>
        <p:txBody>
          <a:bodyPr wrap="square">
            <a:spAutoFit/>
          </a:bodyPr>
          <a:lstStyle/>
          <a:p>
            <a:pPr>
              <a:spcBef>
                <a:spcPts val="600"/>
              </a:spcBef>
            </a:pPr>
            <a:r>
              <a:rPr lang="en-US" b="1"/>
              <a:t>After Abraham’s intercession, God delivered Lot, his wife, and his daughters from the destruction of Sodom. God told him that he had to renounce this world and flee to the mountains (Gn. 18:22-33; 19:15-17).</a:t>
            </a:r>
            <a:endParaRPr lang="es-ES" b="1" dirty="0"/>
          </a:p>
          <a:p>
            <a:pPr>
              <a:spcBef>
                <a:spcPts val="600"/>
              </a:spcBef>
            </a:pPr>
            <a:r>
              <a:rPr lang="en-US" b="1"/>
              <a:t>Lot doubted but finally left this world behind and decided to live according to God’s instructions </a:t>
            </a:r>
            <a:br>
              <a:rPr lang="en-US" b="1"/>
            </a:br>
            <a:r>
              <a:rPr lang="en-US" b="1"/>
              <a:t>(Gn. 19:30).</a:t>
            </a:r>
            <a:endParaRPr lang="es-ES" b="1" dirty="0"/>
          </a:p>
        </p:txBody>
      </p:sp>
      <p:pic>
        <p:nvPicPr>
          <p:cNvPr id="14" name="Imagen 13" descr="Imagen que contiene edificio, luz, cuarto, tabla&#10;&#10;Descripción generada automáticamente">
            <a:extLst>
              <a:ext uri="{FF2B5EF4-FFF2-40B4-BE49-F238E27FC236}">
                <a16:creationId xmlns:a16="http://schemas.microsoft.com/office/drawing/2014/main" id="{9B451F6E-0994-2EAD-204D-B46D67EE3E4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600" y="60206"/>
            <a:ext cx="2102399" cy="1177011"/>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90576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ppt_x</p:attrName>
                                        </p:attrNameLst>
                                      </p:cBhvr>
                                      <p:tavLst>
                                        <p:tav tm="0">
                                          <p:val>
                                            <p:strVal val="#ppt_x-#ppt_w/2"/>
                                          </p:val>
                                        </p:tav>
                                        <p:tav tm="100000">
                                          <p:val>
                                            <p:strVal val="#ppt_x"/>
                                          </p:val>
                                        </p:tav>
                                      </p:tavLst>
                                    </p:anim>
                                    <p:anim calcmode="lin" valueType="num">
                                      <p:cBhvr>
                                        <p:cTn id="17" dur="500" fill="hold"/>
                                        <p:tgtEl>
                                          <p:spTgt spid="14"/>
                                        </p:tgtEl>
                                        <p:attrNameLst>
                                          <p:attrName>ppt_y</p:attrName>
                                        </p:attrNameLst>
                                      </p:cBhvr>
                                      <p:tavLst>
                                        <p:tav tm="0">
                                          <p:val>
                                            <p:strVal val="#ppt_y"/>
                                          </p:val>
                                        </p:tav>
                                        <p:tav tm="100000">
                                          <p:val>
                                            <p:strVal val="#ppt_y"/>
                                          </p:val>
                                        </p:tav>
                                      </p:tavLst>
                                    </p:anim>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800" decel="100000"/>
                                        <p:tgtEl>
                                          <p:spTgt spid="10"/>
                                        </p:tgtEl>
                                      </p:cBhvr>
                                    </p:animEffect>
                                    <p:anim calcmode="lin" valueType="num">
                                      <p:cBhvr>
                                        <p:cTn id="29" dur="800" decel="100000" fill="hold"/>
                                        <p:tgtEl>
                                          <p:spTgt spid="10"/>
                                        </p:tgtEl>
                                        <p:attrNameLst>
                                          <p:attrName>style.rotation</p:attrName>
                                        </p:attrNameLst>
                                      </p:cBhvr>
                                      <p:tavLst>
                                        <p:tav tm="0">
                                          <p:val>
                                            <p:fltVal val="-90"/>
                                          </p:val>
                                        </p:tav>
                                        <p:tav tm="100000">
                                          <p:val>
                                            <p:fltVal val="0"/>
                                          </p:val>
                                        </p:tav>
                                      </p:tavLst>
                                    </p:anim>
                                    <p:anim calcmode="lin" valueType="num">
                                      <p:cBhvr>
                                        <p:cTn id="30" dur="800" decel="100000" fill="hold"/>
                                        <p:tgtEl>
                                          <p:spTgt spid="10"/>
                                        </p:tgtEl>
                                        <p:attrNameLst>
                                          <p:attrName>ppt_x</p:attrName>
                                        </p:attrNameLst>
                                      </p:cBhvr>
                                      <p:tavLst>
                                        <p:tav tm="0">
                                          <p:val>
                                            <p:strVal val="#ppt_x+0.4"/>
                                          </p:val>
                                        </p:tav>
                                        <p:tav tm="100000">
                                          <p:val>
                                            <p:strVal val="#ppt_x-0.05"/>
                                          </p:val>
                                        </p:tav>
                                      </p:tavLst>
                                    </p:anim>
                                    <p:anim calcmode="lin" valueType="num">
                                      <p:cBhvr>
                                        <p:cTn id="31" dur="800" decel="100000" fill="hold"/>
                                        <p:tgtEl>
                                          <p:spTgt spid="10"/>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left)">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3"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1+#ppt_w/2"/>
                                          </p:val>
                                        </p:tav>
                                        <p:tav tm="100000">
                                          <p:val>
                                            <p:strVal val="#ppt_x"/>
                                          </p:val>
                                        </p:tav>
                                      </p:tavLst>
                                    </p:anim>
                                    <p:anim calcmode="lin" valueType="num">
                                      <p:cBhvr additive="base">
                                        <p:cTn id="43" dur="500" fill="hold"/>
                                        <p:tgtEl>
                                          <p:spTgt spid="6"/>
                                        </p:tgtEl>
                                        <p:attrNameLst>
                                          <p:attrName>ppt_y</p:attrName>
                                        </p:attrNameLst>
                                      </p:cBhvr>
                                      <p:tavLst>
                                        <p:tav tm="0">
                                          <p:val>
                                            <p:strVal val="0-#ppt_h/2"/>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wipe(left)">
                                      <p:cBhvr>
                                        <p:cTn id="47" dur="500"/>
                                        <p:tgtEl>
                                          <p:spTgt spid="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heel(1)">
                                      <p:cBhvr>
                                        <p:cTn id="52" dur="750"/>
                                        <p:tgtEl>
                                          <p:spTgt spid="8"/>
                                        </p:tgtEl>
                                      </p:cBhvr>
                                    </p:animEffect>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12">
                                            <p:txEl>
                                              <p:pRg st="0" end="0"/>
                                            </p:txEl>
                                          </p:spTgt>
                                        </p:tgtEl>
                                        <p:attrNameLst>
                                          <p:attrName>style.visibility</p:attrName>
                                        </p:attrNameLst>
                                      </p:cBhvr>
                                      <p:to>
                                        <p:strVal val="visible"/>
                                      </p:to>
                                    </p:set>
                                    <p:animEffect transition="in" filter="wipe(left)">
                                      <p:cBhvr>
                                        <p:cTn id="56" dur="500"/>
                                        <p:tgtEl>
                                          <p:spTgt spid="12">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2">
                                            <p:txEl>
                                              <p:pRg st="1" end="1"/>
                                            </p:txEl>
                                          </p:spTgt>
                                        </p:tgtEl>
                                        <p:attrNameLst>
                                          <p:attrName>style.visibility</p:attrName>
                                        </p:attrNameLst>
                                      </p:cBhvr>
                                      <p:to>
                                        <p:strVal val="visible"/>
                                      </p:to>
                                    </p:set>
                                    <p:animEffect transition="in" filter="wipe(left)">
                                      <p:cBhvr>
                                        <p:cTn id="61"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P spid="1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BF7D2-4E18-0845-E707-372B707A8D34}"/>
              </a:ext>
            </a:extLst>
          </p:cNvPr>
          <p:cNvSpPr>
            <a:spLocks noGrp="1"/>
          </p:cNvSpPr>
          <p:nvPr>
            <p:ph type="title"/>
          </p:nvPr>
        </p:nvSpPr>
        <p:spPr/>
        <p:txBody>
          <a:bodyPr>
            <a:normAutofit/>
          </a:bodyPr>
          <a:lstStyle/>
          <a:p>
            <a:r>
              <a:rPr lang="en-CA" dirty="0"/>
              <a:t>Lot’s Bad Decisions</a:t>
            </a:r>
          </a:p>
        </p:txBody>
      </p:sp>
      <p:sp>
        <p:nvSpPr>
          <p:cNvPr id="3" name="Content Placeholder 2">
            <a:extLst>
              <a:ext uri="{FF2B5EF4-FFF2-40B4-BE49-F238E27FC236}">
                <a16:creationId xmlns:a16="http://schemas.microsoft.com/office/drawing/2014/main" id="{2AC0E0A1-A0AF-5CBE-363D-B4EE6B886321}"/>
              </a:ext>
            </a:extLst>
          </p:cNvPr>
          <p:cNvSpPr>
            <a:spLocks noGrp="1"/>
          </p:cNvSpPr>
          <p:nvPr>
            <p:ph idx="1"/>
          </p:nvPr>
        </p:nvSpPr>
        <p:spPr/>
        <p:txBody>
          <a:bodyPr>
            <a:normAutofit/>
          </a:bodyPr>
          <a:lstStyle/>
          <a:p>
            <a:r>
              <a:rPr lang="en-CA" dirty="0"/>
              <a:t>Questions from Lot’s Bad Decision:</a:t>
            </a:r>
          </a:p>
          <a:p>
            <a:r>
              <a:rPr lang="en-CA" dirty="0"/>
              <a:t>Genesis 13:10–12. What rational factors could have led Lot to make the decision that he </a:t>
            </a:r>
            <a:r>
              <a:rPr lang="en-CA" dirty="0" err="1"/>
              <a:t>did?Hebrews</a:t>
            </a:r>
            <a:r>
              <a:rPr lang="en-CA" dirty="0"/>
              <a:t> 11:8–13. What is the relevant message to us here?</a:t>
            </a:r>
          </a:p>
          <a:p>
            <a:endParaRPr lang="en-CA" dirty="0"/>
          </a:p>
          <a:p>
            <a:r>
              <a:rPr lang="en-CA" dirty="0"/>
              <a:t>Genesis 18:20–33. What did God tell Abraham was the reason for His visit to earth? What was Abraham’s response to the news that God was planning to destroy these wicked cities? </a:t>
            </a:r>
          </a:p>
        </p:txBody>
      </p:sp>
    </p:spTree>
    <p:extLst>
      <p:ext uri="{BB962C8B-B14F-4D97-AF65-F5344CB8AC3E}">
        <p14:creationId xmlns:p14="http://schemas.microsoft.com/office/powerpoint/2010/main" val="315853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CDE3240-FD00-4AD5-0F09-E8FCAB971D4A}"/>
              </a:ext>
            </a:extLst>
          </p:cNvPr>
          <p:cNvSpPr txBox="1"/>
          <p:nvPr/>
        </p:nvSpPr>
        <p:spPr>
          <a:xfrm>
            <a:off x="0" y="0"/>
            <a:ext cx="9143999" cy="738664"/>
          </a:xfrm>
          <a:prstGeom prst="rect">
            <a:avLst/>
          </a:prstGeom>
          <a:noFill/>
        </p:spPr>
        <p:txBody>
          <a:bodyPr wrap="square">
            <a:spAutoFit/>
            <a:scene3d>
              <a:camera prst="orthographicFront"/>
              <a:lightRig rig="chilly" dir="t"/>
            </a:scene3d>
            <a:sp3d extrusionH="57150">
              <a:bevelT w="69850" h="38100" prst="cross"/>
            </a:sp3d>
          </a:bodyPr>
          <a:lstStyle/>
          <a:p>
            <a:pPr algn="ctr"/>
            <a:r>
              <a:rPr lang="en-US" sz="4200" b="1" spc="50">
                <a:ln w="9525" cmpd="sng">
                  <a:solidFill>
                    <a:schemeClr val="accent1"/>
                  </a:solidFill>
                  <a:prstDash val="solid"/>
                </a:ln>
                <a:solidFill>
                  <a:srgbClr val="70AD47">
                    <a:tint val="1000"/>
                  </a:srgbClr>
                </a:solidFill>
                <a:effectLst>
                  <a:glow rad="38100">
                    <a:srgbClr val="00007E">
                      <a:alpha val="66000"/>
                    </a:srgbClr>
                  </a:glow>
                </a:effectLst>
              </a:rPr>
              <a:t>JACOB, REPENTING AND MOVING ON</a:t>
            </a:r>
            <a:endParaRPr lang="es-ES" sz="4200" b="1" spc="50" dirty="0">
              <a:ln w="9525" cmpd="sng">
                <a:solidFill>
                  <a:schemeClr val="accent1"/>
                </a:solidFill>
                <a:prstDash val="solid"/>
              </a:ln>
              <a:solidFill>
                <a:srgbClr val="70AD47">
                  <a:tint val="1000"/>
                </a:srgbClr>
              </a:solidFill>
              <a:effectLst>
                <a:glow rad="38100">
                  <a:srgbClr val="00007E">
                    <a:alpha val="66000"/>
                  </a:srgbClr>
                </a:glow>
              </a:effectLst>
            </a:endParaRPr>
          </a:p>
        </p:txBody>
      </p:sp>
      <p:sp>
        <p:nvSpPr>
          <p:cNvPr id="4" name="CuadroTexto 3">
            <a:extLst>
              <a:ext uri="{FF2B5EF4-FFF2-40B4-BE49-F238E27FC236}">
                <a16:creationId xmlns:a16="http://schemas.microsoft.com/office/drawing/2014/main" id="{973AD73A-519C-C3EC-1242-3C78748B84E1}"/>
              </a:ext>
            </a:extLst>
          </p:cNvPr>
          <p:cNvSpPr txBox="1"/>
          <p:nvPr/>
        </p:nvSpPr>
        <p:spPr>
          <a:xfrm>
            <a:off x="1392864" y="651209"/>
            <a:ext cx="6358270" cy="584775"/>
          </a:xfrm>
          <a:prstGeom prst="rect">
            <a:avLst/>
          </a:prstGeom>
          <a:noFill/>
        </p:spPr>
        <p:txBody>
          <a:bodyPr wrap="square">
            <a:spAutoFit/>
          </a:bodyPr>
          <a:lstStyle/>
          <a:p>
            <a:pPr algn="ctr"/>
            <a:r>
              <a:rPr lang="es-ES" sz="1600" b="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sz="1600" b="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And He said, ‘Let Me go, for the day breaks.’ But he said, ‘I will not let You go unless You bless me!’</a:t>
            </a:r>
            <a:r>
              <a:rPr lang="es-ES" sz="1600" b="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s-ES" sz="1200" b="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(Genesis </a:t>
            </a:r>
            <a:r>
              <a:rPr lang="es-ES" sz="12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32:26)</a:t>
            </a:r>
          </a:p>
        </p:txBody>
      </p:sp>
      <p:sp>
        <p:nvSpPr>
          <p:cNvPr id="5" name="CuadroTexto 4">
            <a:extLst>
              <a:ext uri="{FF2B5EF4-FFF2-40B4-BE49-F238E27FC236}">
                <a16:creationId xmlns:a16="http://schemas.microsoft.com/office/drawing/2014/main" id="{4B23FC0F-DC87-74CC-6E81-712CF7884B50}"/>
              </a:ext>
            </a:extLst>
          </p:cNvPr>
          <p:cNvSpPr txBox="1"/>
          <p:nvPr/>
        </p:nvSpPr>
        <p:spPr>
          <a:xfrm>
            <a:off x="2193132" y="1235984"/>
            <a:ext cx="6830367" cy="923330"/>
          </a:xfrm>
          <a:prstGeom prst="rect">
            <a:avLst/>
          </a:prstGeom>
          <a:noFill/>
        </p:spPr>
        <p:txBody>
          <a:bodyPr wrap="square" rtlCol="0">
            <a:spAutoFit/>
          </a:bodyPr>
          <a:lstStyle/>
          <a:p>
            <a:pPr>
              <a:spcBef>
                <a:spcPts val="600"/>
              </a:spcBef>
            </a:pPr>
            <a:r>
              <a:rPr lang="en-US" b="1">
                <a:solidFill>
                  <a:schemeClr val="bg1"/>
                </a:solidFill>
                <a:effectLst>
                  <a:outerShdw blurRad="38100" dist="38100" dir="2700000" algn="tl">
                    <a:srgbClr val="000000">
                      <a:alpha val="43137"/>
                    </a:srgbClr>
                  </a:outerShdw>
                </a:effectLst>
              </a:rPr>
              <a:t>Jacob longed for the blessing his whole life. His mind was set on the “treasures in heaven.” However, he tried to get them on his own terms (Gn. 27:33-35).</a:t>
            </a:r>
            <a:endParaRPr lang="es-ES" b="1" dirty="0">
              <a:solidFill>
                <a:schemeClr val="bg1"/>
              </a:solidFill>
              <a:effectLst>
                <a:outerShdw blurRad="38100" dist="38100" dir="2700000" algn="tl">
                  <a:srgbClr val="000000">
                    <a:alpha val="43137"/>
                  </a:srgbClr>
                </a:outerShdw>
              </a:effectLst>
            </a:endParaRPr>
          </a:p>
        </p:txBody>
      </p:sp>
      <p:pic>
        <p:nvPicPr>
          <p:cNvPr id="8" name="Imagen 7" descr="Dibujo de una persona&#10;&#10;Descripción generada automáticamente con confianza baja">
            <a:extLst>
              <a:ext uri="{FF2B5EF4-FFF2-40B4-BE49-F238E27FC236}">
                <a16:creationId xmlns:a16="http://schemas.microsoft.com/office/drawing/2014/main" id="{ECACFEED-928A-4B11-95C2-5A6BDEAA94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0501" y="1235984"/>
            <a:ext cx="2000251" cy="1818382"/>
          </a:xfrm>
          <a:prstGeom prst="roundRect">
            <a:avLst>
              <a:gd name="adj" fmla="val 21060"/>
            </a:avLst>
          </a:prstGeom>
          <a:solidFill>
            <a:srgbClr val="FFFFFF"/>
          </a:solidFill>
          <a:ln w="57150" cap="sq">
            <a:solidFill>
              <a:srgbClr val="6463AF"/>
            </a:solidFill>
            <a:miter lim="800000"/>
          </a:ln>
          <a:effectLst/>
          <a:scene3d>
            <a:camera prst="orthographicFront"/>
            <a:lightRig rig="threePt" dir="t">
              <a:rot lat="0" lon="0" rev="2700000"/>
            </a:lightRig>
          </a:scene3d>
          <a:sp3d contourW="6350">
            <a:bevelT h="38100"/>
            <a:contourClr>
              <a:srgbClr val="C0C0C0"/>
            </a:contourClr>
          </a:sp3d>
        </p:spPr>
      </p:pic>
      <p:pic>
        <p:nvPicPr>
          <p:cNvPr id="16" name="Imagen 15" descr="Imagen que contiene perro, parado, grupo, hombre&#10;&#10;Descripción generada automáticamente">
            <a:extLst>
              <a:ext uri="{FF2B5EF4-FFF2-40B4-BE49-F238E27FC236}">
                <a16:creationId xmlns:a16="http://schemas.microsoft.com/office/drawing/2014/main" id="{1893F6A7-7256-CC57-0B99-B2398B5340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50867" y="2159313"/>
            <a:ext cx="2092923" cy="2898461"/>
          </a:xfrm>
          <a:prstGeom prst="roundRect">
            <a:avLst>
              <a:gd name="adj" fmla="val 4167"/>
            </a:avLst>
          </a:prstGeom>
          <a:solidFill>
            <a:srgbClr val="FFFFFF"/>
          </a:solidFill>
          <a:ln w="76200" cap="sq">
            <a:solidFill>
              <a:schemeClr val="accent6">
                <a:lumMod val="20000"/>
                <a:lumOff val="8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8" name="Imagen 17" descr="Pintura de un hombre con los brazos abiertos&#10;&#10;Descripción generada automáticamente con confianza baja">
            <a:extLst>
              <a:ext uri="{FF2B5EF4-FFF2-40B4-BE49-F238E27FC236}">
                <a16:creationId xmlns:a16="http://schemas.microsoft.com/office/drawing/2014/main" id="{460A3639-089E-BE63-CA12-9719B906ED2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0501" y="3169115"/>
            <a:ext cx="2000251" cy="1888660"/>
          </a:xfrm>
          <a:prstGeom prst="ellipse">
            <a:avLst/>
          </a:prstGeom>
          <a:ln w="63500" cap="rnd">
            <a:solidFill>
              <a:schemeClr val="accent4">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20" name="CuadroTexto 19">
            <a:extLst>
              <a:ext uri="{FF2B5EF4-FFF2-40B4-BE49-F238E27FC236}">
                <a16:creationId xmlns:a16="http://schemas.microsoft.com/office/drawing/2014/main" id="{C124F788-CC5A-6CD0-65EE-D18FE7468675}"/>
              </a:ext>
            </a:extLst>
          </p:cNvPr>
          <p:cNvSpPr txBox="1"/>
          <p:nvPr/>
        </p:nvSpPr>
        <p:spPr>
          <a:xfrm>
            <a:off x="2193133" y="2117670"/>
            <a:ext cx="4757736" cy="2862322"/>
          </a:xfrm>
          <a:prstGeom prst="rect">
            <a:avLst/>
          </a:prstGeom>
          <a:noFill/>
        </p:spPr>
        <p:txBody>
          <a:bodyPr wrap="square">
            <a:spAutoFit/>
          </a:bodyPr>
          <a:lstStyle/>
          <a:p>
            <a:r>
              <a:rPr lang="en-US" b="1">
                <a:solidFill>
                  <a:schemeClr val="bg1"/>
                </a:solidFill>
                <a:effectLst>
                  <a:outerShdw blurRad="38100" dist="38100" dir="2700000" algn="tl">
                    <a:srgbClr val="000000">
                      <a:alpha val="43137"/>
                    </a:srgbClr>
                  </a:outerShdw>
                </a:effectLst>
              </a:rPr>
              <a:t>After 20 years of work and tricks, Jacob was still suffering the remorse of his foolish action. When he met God, he fought Him to be forgiven and receive the blessing (Gn. 32:22-30).</a:t>
            </a:r>
            <a:endParaRPr lang="es-ES" b="1" dirty="0">
              <a:solidFill>
                <a:schemeClr val="bg1"/>
              </a:solidFill>
              <a:effectLst>
                <a:outerShdw blurRad="38100" dist="38100" dir="2700000" algn="tl">
                  <a:srgbClr val="000000">
                    <a:alpha val="43137"/>
                  </a:srgbClr>
                </a:outerShdw>
              </a:effectLst>
            </a:endParaRPr>
          </a:p>
          <a:p>
            <a:r>
              <a:rPr lang="en-US" b="1">
                <a:solidFill>
                  <a:schemeClr val="bg1"/>
                </a:solidFill>
                <a:effectLst>
                  <a:outerShdw blurRad="38100" dist="38100" dir="2700000" algn="tl">
                    <a:srgbClr val="000000">
                      <a:alpha val="43137"/>
                    </a:srgbClr>
                  </a:outerShdw>
                </a:effectLst>
              </a:rPr>
              <a:t>His life was different after that experience. He no longer trusted himself. Like Abraham and Isaac, his only earthly possession was the cave of Machpelah (Gn. 49:29-31). They understood they were strangers and pilgrims on this earth (Heb. 11:13).</a:t>
            </a:r>
            <a:endParaRPr lang="es-E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214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8"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8)">
                                      <p:cBhvr>
                                        <p:cTn id="21" dur="750"/>
                                        <p:tgtEl>
                                          <p:spTgt spid="8"/>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ircle(out)">
                                      <p:cBhvr>
                                        <p:cTn id="30" dur="1000"/>
                                        <p:tgtEl>
                                          <p:spTgt spid="18"/>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20">
                                            <p:txEl>
                                              <p:pRg st="0" end="0"/>
                                            </p:txEl>
                                          </p:spTgt>
                                        </p:tgtEl>
                                        <p:attrNameLst>
                                          <p:attrName>style.visibility</p:attrName>
                                        </p:attrNameLst>
                                      </p:cBhvr>
                                      <p:to>
                                        <p:strVal val="visible"/>
                                      </p:to>
                                    </p:set>
                                    <p:animEffect transition="in" filter="wipe(left)">
                                      <p:cBhvr>
                                        <p:cTn id="34" dur="500"/>
                                        <p:tgtEl>
                                          <p:spTgt spid="2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42"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outHorizontal)">
                                      <p:cBhvr>
                                        <p:cTn id="39" dur="500"/>
                                        <p:tgtEl>
                                          <p:spTgt spid="16"/>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0">
                                            <p:txEl>
                                              <p:pRg st="1" end="1"/>
                                            </p:txEl>
                                          </p:spTgt>
                                        </p:tgtEl>
                                        <p:attrNameLst>
                                          <p:attrName>style.visibility</p:attrName>
                                        </p:attrNameLst>
                                      </p:cBhvr>
                                      <p:to>
                                        <p:strVal val="visible"/>
                                      </p:to>
                                    </p:set>
                                    <p:animEffect transition="in" filter="wipe(left)">
                                      <p:cBhvr>
                                        <p:cTn id="43"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0"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BF7D2-4E18-0845-E707-372B707A8D34}"/>
              </a:ext>
            </a:extLst>
          </p:cNvPr>
          <p:cNvSpPr>
            <a:spLocks noGrp="1"/>
          </p:cNvSpPr>
          <p:nvPr>
            <p:ph type="title"/>
          </p:nvPr>
        </p:nvSpPr>
        <p:spPr/>
        <p:txBody>
          <a:bodyPr>
            <a:normAutofit/>
          </a:bodyPr>
          <a:lstStyle/>
          <a:p>
            <a:r>
              <a:rPr lang="en-CA" dirty="0"/>
              <a:t>From Deceiver to Prince</a:t>
            </a:r>
          </a:p>
        </p:txBody>
      </p:sp>
      <p:sp>
        <p:nvSpPr>
          <p:cNvPr id="3" name="Content Placeholder 2">
            <a:extLst>
              <a:ext uri="{FF2B5EF4-FFF2-40B4-BE49-F238E27FC236}">
                <a16:creationId xmlns:a16="http://schemas.microsoft.com/office/drawing/2014/main" id="{2AC0E0A1-A0AF-5CBE-363D-B4EE6B886321}"/>
              </a:ext>
            </a:extLst>
          </p:cNvPr>
          <p:cNvSpPr>
            <a:spLocks noGrp="1"/>
          </p:cNvSpPr>
          <p:nvPr>
            <p:ph idx="1"/>
          </p:nvPr>
        </p:nvSpPr>
        <p:spPr/>
        <p:txBody>
          <a:bodyPr>
            <a:normAutofit/>
          </a:bodyPr>
          <a:lstStyle/>
          <a:p>
            <a:r>
              <a:rPr lang="en-CA" dirty="0"/>
              <a:t>Questions from Deceiver to Prince:</a:t>
            </a:r>
          </a:p>
          <a:p>
            <a:r>
              <a:rPr lang="en-CA" dirty="0"/>
              <a:t>Genesis 32:22–31. What happened here to Jacob, and what spiritual lessons can we take from this story about God’s grace, even when we make wrong decisions?</a:t>
            </a:r>
          </a:p>
          <a:p>
            <a:r>
              <a:rPr lang="en-CA" dirty="0"/>
              <a:t>Genesis 49:29–33. Though Jacob no longer had any holdings in Canaan, what instructions did he give his sons regarding his burial? Who else is buried in that cave? Why do you think Jacob made this request?</a:t>
            </a:r>
          </a:p>
          <a:p>
            <a:r>
              <a:rPr lang="en-CA" dirty="0"/>
              <a:t>Despite our mistakes, God can still bless us. How much better, however, to avoid the mistakes to begin with! What choices are you now facing, and how can you avoid making the wrong ones? </a:t>
            </a:r>
          </a:p>
        </p:txBody>
      </p:sp>
    </p:spTree>
    <p:extLst>
      <p:ext uri="{BB962C8B-B14F-4D97-AF65-F5344CB8AC3E}">
        <p14:creationId xmlns:p14="http://schemas.microsoft.com/office/powerpoint/2010/main" val="165751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175E7DD7-65CF-71CF-B8E9-BE4F5EC8F19C}"/>
              </a:ext>
            </a:extLst>
          </p:cNvPr>
          <p:cNvSpPr>
            <a:spLocks noGrp="1" noRot="1" noMove="1" noResize="1" noEditPoints="1" noAdjustHandles="1" noChangeArrowheads="1" noChangeShapeType="1"/>
          </p:cNvSpPr>
          <p:nvPr/>
        </p:nvSpPr>
        <p:spPr>
          <a:xfrm>
            <a:off x="289322" y="242458"/>
            <a:ext cx="8565356" cy="2893648"/>
          </a:xfrm>
          <a:prstGeom prst="roundRect">
            <a:avLst/>
          </a:prstGeom>
          <a:solidFill>
            <a:schemeClr val="bg1">
              <a:alpha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1496D28-3EE6-845D-62B8-F38154F0C100}"/>
              </a:ext>
            </a:extLst>
          </p:cNvPr>
          <p:cNvSpPr txBox="1"/>
          <p:nvPr/>
        </p:nvSpPr>
        <p:spPr>
          <a:xfrm>
            <a:off x="581995" y="447371"/>
            <a:ext cx="8101456" cy="2462213"/>
          </a:xfrm>
          <a:prstGeom prst="rect">
            <a:avLst/>
          </a:prstGeom>
          <a:noFill/>
        </p:spPr>
        <p:txBody>
          <a:bodyPr wrap="square">
            <a:spAutoFit/>
          </a:bodyPr>
          <a:lstStyle/>
          <a:p>
            <a:pPr>
              <a:spcBef>
                <a:spcPts val="600"/>
              </a:spcBef>
            </a:pPr>
            <a:r>
              <a:rPr lang="es-ES" sz="2200" b="1">
                <a:latin typeface="Constantia" panose="02030602050306030303" pitchFamily="18" charset="0"/>
              </a:rPr>
              <a:t>“</a:t>
            </a:r>
            <a:r>
              <a:rPr lang="en-US" sz="2200" b="1">
                <a:latin typeface="Constantia" panose="02030602050306030303" pitchFamily="18" charset="0"/>
              </a:rPr>
              <a:t>Laying up treasure in heaven will give nobility to the character; it will strengthen benevolence, encourage mercy; cultivate sympathy, brotherly kindness, and charity. It will unite the soul of man with Christ, by links that can never be broken. You may lay up for yourselves treasure in heaven by being rich in good works—rich in imperishable and spiritual things.</a:t>
            </a:r>
            <a:r>
              <a:rPr lang="es-ES" sz="2200" b="1">
                <a:latin typeface="Constantia" panose="02030602050306030303" pitchFamily="18" charset="0"/>
              </a:rPr>
              <a:t>”</a:t>
            </a:r>
            <a:endParaRPr lang="es-ES" sz="2200" b="1" dirty="0">
              <a:latin typeface="Constantia" panose="02030602050306030303" pitchFamily="18" charset="0"/>
            </a:endParaRPr>
          </a:p>
        </p:txBody>
      </p:sp>
      <p:sp>
        <p:nvSpPr>
          <p:cNvPr id="4" name="CuadroTexto 3">
            <a:extLst>
              <a:ext uri="{FF2B5EF4-FFF2-40B4-BE49-F238E27FC236}">
                <a16:creationId xmlns:a16="http://schemas.microsoft.com/office/drawing/2014/main" id="{7679BA87-0542-147B-0200-2B5B6DC7FEF7}"/>
              </a:ext>
            </a:extLst>
          </p:cNvPr>
          <p:cNvSpPr txBox="1"/>
          <p:nvPr/>
        </p:nvSpPr>
        <p:spPr>
          <a:xfrm>
            <a:off x="5882697" y="2704836"/>
            <a:ext cx="2618024" cy="307777"/>
          </a:xfrm>
          <a:prstGeom prst="rect">
            <a:avLst/>
          </a:prstGeom>
          <a:noFill/>
        </p:spPr>
        <p:txBody>
          <a:bodyPr wrap="none" rtlCol="0">
            <a:spAutoFit/>
          </a:bodyPr>
          <a:lstStyle/>
          <a:p>
            <a:pPr algn="r"/>
            <a:r>
              <a:rPr lang="en-US" sz="1400" b="1"/>
              <a:t>E. G. W. (Our High Calling, July 8)</a:t>
            </a:r>
            <a:endParaRPr lang="es-ES" sz="1400" b="1" dirty="0"/>
          </a:p>
        </p:txBody>
      </p:sp>
      <p:sp>
        <p:nvSpPr>
          <p:cNvPr id="5" name="Rectángulo: esquinas redondeadas 4">
            <a:extLst>
              <a:ext uri="{FF2B5EF4-FFF2-40B4-BE49-F238E27FC236}">
                <a16:creationId xmlns:a16="http://schemas.microsoft.com/office/drawing/2014/main" id="{8DD65A9E-AEA4-C594-1EF3-95FACF7AC177}"/>
              </a:ext>
            </a:extLst>
          </p:cNvPr>
          <p:cNvSpPr>
            <a:spLocks noGrp="1" noRot="1" noMove="1" noResize="1" noEditPoints="1" noAdjustHandles="1" noChangeArrowheads="1" noChangeShapeType="1"/>
          </p:cNvSpPr>
          <p:nvPr/>
        </p:nvSpPr>
        <p:spPr>
          <a:xfrm>
            <a:off x="289322" y="3693321"/>
            <a:ext cx="8565356" cy="1364885"/>
          </a:xfrm>
          <a:prstGeom prst="roundRect">
            <a:avLst/>
          </a:prstGeom>
          <a:solidFill>
            <a:schemeClr val="bg1">
              <a:alpha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45F5F83B-4049-DA3B-BEB2-E9B0E5D39A98}"/>
              </a:ext>
            </a:extLst>
          </p:cNvPr>
          <p:cNvSpPr txBox="1"/>
          <p:nvPr/>
        </p:nvSpPr>
        <p:spPr>
          <a:xfrm>
            <a:off x="521272" y="3849555"/>
            <a:ext cx="8101456" cy="769441"/>
          </a:xfrm>
          <a:prstGeom prst="rect">
            <a:avLst/>
          </a:prstGeom>
          <a:noFill/>
        </p:spPr>
        <p:txBody>
          <a:bodyPr wrap="square">
            <a:spAutoFit/>
          </a:bodyPr>
          <a:lstStyle/>
          <a:p>
            <a:pPr>
              <a:spcBef>
                <a:spcPts val="600"/>
              </a:spcBef>
            </a:pPr>
            <a:r>
              <a:rPr lang="es-ES" sz="2200" b="1">
                <a:latin typeface="Constantia" panose="02030602050306030303" pitchFamily="18" charset="0"/>
              </a:rPr>
              <a:t>“</a:t>
            </a:r>
            <a:r>
              <a:rPr lang="en-US" sz="2200" b="1">
                <a:latin typeface="Constantia" panose="02030602050306030303" pitchFamily="18" charset="0"/>
              </a:rPr>
              <a:t>No man or woman can lay up treasure in heaven without finding life on earth thereby enriched and ennobled.</a:t>
            </a:r>
            <a:r>
              <a:rPr lang="es-ES" sz="2200" b="1">
                <a:latin typeface="Constantia" panose="02030602050306030303" pitchFamily="18" charset="0"/>
              </a:rPr>
              <a:t>”</a:t>
            </a:r>
            <a:endParaRPr lang="es-ES" sz="2200" b="1" dirty="0">
              <a:latin typeface="Constantia" panose="02030602050306030303" pitchFamily="18" charset="0"/>
            </a:endParaRPr>
          </a:p>
        </p:txBody>
      </p:sp>
      <p:sp>
        <p:nvSpPr>
          <p:cNvPr id="7" name="CuadroTexto 6">
            <a:extLst>
              <a:ext uri="{FF2B5EF4-FFF2-40B4-BE49-F238E27FC236}">
                <a16:creationId xmlns:a16="http://schemas.microsoft.com/office/drawing/2014/main" id="{4D396B1A-D508-B144-744B-B0BB4F793A29}"/>
              </a:ext>
            </a:extLst>
          </p:cNvPr>
          <p:cNvSpPr txBox="1"/>
          <p:nvPr/>
        </p:nvSpPr>
        <p:spPr>
          <a:xfrm>
            <a:off x="5827547" y="4641449"/>
            <a:ext cx="2723181" cy="307777"/>
          </a:xfrm>
          <a:prstGeom prst="rect">
            <a:avLst/>
          </a:prstGeom>
          <a:noFill/>
        </p:spPr>
        <p:txBody>
          <a:bodyPr wrap="none" rtlCol="0">
            <a:spAutoFit/>
          </a:bodyPr>
          <a:lstStyle/>
          <a:p>
            <a:pPr algn="r"/>
            <a:r>
              <a:rPr lang="en-US" sz="1400" b="1"/>
              <a:t>E. G. W. (To Be Like Jesus, June 28)</a:t>
            </a:r>
            <a:endParaRPr lang="es-ES" sz="1400" b="1" dirty="0"/>
          </a:p>
        </p:txBody>
      </p:sp>
    </p:spTree>
    <p:extLst>
      <p:ext uri="{BB962C8B-B14F-4D97-AF65-F5344CB8AC3E}">
        <p14:creationId xmlns:p14="http://schemas.microsoft.com/office/powerpoint/2010/main" val="202928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BF7D2-4E18-0845-E707-372B707A8D34}"/>
              </a:ext>
            </a:extLst>
          </p:cNvPr>
          <p:cNvSpPr>
            <a:spLocks noGrp="1"/>
          </p:cNvSpPr>
          <p:nvPr>
            <p:ph type="title"/>
          </p:nvPr>
        </p:nvSpPr>
        <p:spPr/>
        <p:txBody>
          <a:bodyPr>
            <a:normAutofit/>
          </a:bodyPr>
          <a:lstStyle/>
          <a:p>
            <a:r>
              <a:rPr lang="en-CA" dirty="0"/>
              <a:t>Discussion Questions:</a:t>
            </a:r>
          </a:p>
        </p:txBody>
      </p:sp>
      <p:sp>
        <p:nvSpPr>
          <p:cNvPr id="3" name="Content Placeholder 2">
            <a:extLst>
              <a:ext uri="{FF2B5EF4-FFF2-40B4-BE49-F238E27FC236}">
                <a16:creationId xmlns:a16="http://schemas.microsoft.com/office/drawing/2014/main" id="{2AC0E0A1-A0AF-5CBE-363D-B4EE6B886321}"/>
              </a:ext>
            </a:extLst>
          </p:cNvPr>
          <p:cNvSpPr>
            <a:spLocks noGrp="1"/>
          </p:cNvSpPr>
          <p:nvPr>
            <p:ph idx="1"/>
          </p:nvPr>
        </p:nvSpPr>
        <p:spPr/>
        <p:txBody>
          <a:bodyPr>
            <a:normAutofit/>
          </a:bodyPr>
          <a:lstStyle/>
          <a:p>
            <a:pPr marL="0" indent="0">
              <a:buNone/>
            </a:pPr>
            <a:r>
              <a:rPr lang="en-CA" dirty="0"/>
              <a:t>The slides credit is from:</a:t>
            </a:r>
          </a:p>
          <a:p>
            <a:pPr marL="0" indent="0">
              <a:buNone/>
            </a:pPr>
            <a:r>
              <a:rPr lang="en-CA" dirty="0"/>
              <a:t>Presentations made by Sergio </a:t>
            </a:r>
            <a:r>
              <a:rPr lang="en-CA" dirty="0" err="1"/>
              <a:t>Fustero</a:t>
            </a:r>
            <a:r>
              <a:rPr lang="en-CA" dirty="0"/>
              <a:t> and Eunice </a:t>
            </a:r>
            <a:r>
              <a:rPr lang="en-CA" dirty="0" err="1"/>
              <a:t>Laveda</a:t>
            </a:r>
            <a:r>
              <a:rPr lang="en-CA" dirty="0"/>
              <a:t>, members of the Seventh-Day Adventist Church in Spain.</a:t>
            </a:r>
          </a:p>
          <a:p>
            <a:pPr marL="0" indent="0">
              <a:buNone/>
            </a:pPr>
            <a:r>
              <a:rPr lang="en-CA" dirty="0"/>
              <a:t>You can contact us at: escuelasabatica@fustero.es</a:t>
            </a:r>
          </a:p>
          <a:p>
            <a:endParaRPr lang="en-CA" dirty="0"/>
          </a:p>
        </p:txBody>
      </p:sp>
    </p:spTree>
    <p:extLst>
      <p:ext uri="{BB962C8B-B14F-4D97-AF65-F5344CB8AC3E}">
        <p14:creationId xmlns:p14="http://schemas.microsoft.com/office/powerpoint/2010/main" val="363222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BF7D2-4E18-0845-E707-372B707A8D34}"/>
              </a:ext>
            </a:extLst>
          </p:cNvPr>
          <p:cNvSpPr>
            <a:spLocks noGrp="1"/>
          </p:cNvSpPr>
          <p:nvPr>
            <p:ph type="title"/>
          </p:nvPr>
        </p:nvSpPr>
        <p:spPr/>
        <p:txBody>
          <a:bodyPr/>
          <a:lstStyle/>
          <a:p>
            <a:r>
              <a:rPr lang="en-CA" dirty="0"/>
              <a:t>Welcome</a:t>
            </a:r>
          </a:p>
        </p:txBody>
      </p:sp>
      <p:sp>
        <p:nvSpPr>
          <p:cNvPr id="3" name="Content Placeholder 2">
            <a:extLst>
              <a:ext uri="{FF2B5EF4-FFF2-40B4-BE49-F238E27FC236}">
                <a16:creationId xmlns:a16="http://schemas.microsoft.com/office/drawing/2014/main" id="{2AC0E0A1-A0AF-5CBE-363D-B4EE6B886321}"/>
              </a:ext>
            </a:extLst>
          </p:cNvPr>
          <p:cNvSpPr>
            <a:spLocks noGrp="1"/>
          </p:cNvSpPr>
          <p:nvPr>
            <p:ph idx="1"/>
          </p:nvPr>
        </p:nvSpPr>
        <p:spPr>
          <a:xfrm>
            <a:off x="628650" y="1053737"/>
            <a:ext cx="7886700" cy="3570277"/>
          </a:xfrm>
        </p:spPr>
        <p:txBody>
          <a:bodyPr>
            <a:normAutofit/>
          </a:bodyPr>
          <a:lstStyle/>
          <a:p>
            <a:r>
              <a:rPr lang="en-CA" dirty="0"/>
              <a:t>Good morning everyone. </a:t>
            </a:r>
          </a:p>
          <a:p>
            <a:r>
              <a:rPr lang="en-CA" dirty="0"/>
              <a:t>Today I just want to walk us through the Lesson study on Laying Up Treasures in Heaven.</a:t>
            </a:r>
          </a:p>
          <a:p>
            <a:pPr marL="0" indent="0">
              <a:buNone/>
            </a:pPr>
            <a:r>
              <a:rPr lang="en-CA" dirty="0"/>
              <a:t>		Treasure is something of great worth or value to a person.</a:t>
            </a:r>
          </a:p>
          <a:p>
            <a:r>
              <a:rPr lang="en-CA" dirty="0"/>
              <a:t>I am one of co-facilitators/teachers for an online and in-person Sabbath School Class 5.</a:t>
            </a:r>
          </a:p>
          <a:p>
            <a:pPr marL="0" indent="0">
              <a:buNone/>
            </a:pPr>
            <a:endParaRPr lang="en-CA" dirty="0"/>
          </a:p>
          <a:p>
            <a:r>
              <a:rPr lang="en-CA" dirty="0"/>
              <a:t>We usually start with caring and sharing.  This I find to be helpful as it sets the tone for the Sabbath School Class.  If someone has something on their minds they might find it difficult to communicate, but they have the option to share during the caring and sharing time, they usually recognize that we are interested in them as a person also.</a:t>
            </a:r>
          </a:p>
          <a:p>
            <a:r>
              <a:rPr lang="en-CA" dirty="0"/>
              <a:t>Let’s pray.</a:t>
            </a:r>
          </a:p>
        </p:txBody>
      </p:sp>
    </p:spTree>
    <p:extLst>
      <p:ext uri="{BB962C8B-B14F-4D97-AF65-F5344CB8AC3E}">
        <p14:creationId xmlns:p14="http://schemas.microsoft.com/office/powerpoint/2010/main" val="408700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 name="Rectangle 12">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1130"/>
            <a:ext cx="96012" cy="490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83929" y="1089485"/>
            <a:ext cx="109728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6" name="Imagen 5">
            <a:extLst>
              <a:ext uri="{FF2B5EF4-FFF2-40B4-BE49-F238E27FC236}">
                <a16:creationId xmlns:a16="http://schemas.microsoft.com/office/drawing/2014/main" id="{53AE5B24-D98F-FB20-D70A-933A2B14626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 y="2219722"/>
            <a:ext cx="4800586" cy="2923778"/>
          </a:xfrm>
          <a:prstGeom prst="rect">
            <a:avLst/>
          </a:prstGeom>
          <a:scene3d>
            <a:camera prst="orthographicFront"/>
            <a:lightRig rig="threePt" dir="t"/>
          </a:scene3d>
          <a:sp3d>
            <a:bevelT prst="relaxedInset"/>
          </a:sp3d>
        </p:spPr>
      </p:pic>
      <p:pic>
        <p:nvPicPr>
          <p:cNvPr id="4" name="Imagen 3" descr="Imagen que contiene sostener, viejo, hombre, tabla&#10;&#10;Descripción generada automáticamente">
            <a:extLst>
              <a:ext uri="{FF2B5EF4-FFF2-40B4-BE49-F238E27FC236}">
                <a16:creationId xmlns:a16="http://schemas.microsoft.com/office/drawing/2014/main" id="{868E926C-933B-E371-031F-0097135DFDC7}"/>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4943475" y="1"/>
            <a:ext cx="4200526" cy="5143499"/>
          </a:xfrm>
          <a:prstGeom prst="rect">
            <a:avLst/>
          </a:prstGeom>
          <a:scene3d>
            <a:camera prst="orthographicFront"/>
            <a:lightRig rig="threePt" dir="t"/>
          </a:scene3d>
          <a:sp3d>
            <a:bevelT w="114300" prst="hardEdge"/>
          </a:sp3d>
        </p:spPr>
      </p:pic>
      <p:sp>
        <p:nvSpPr>
          <p:cNvPr id="7" name="Rectángulo 6">
            <a:extLst>
              <a:ext uri="{FF2B5EF4-FFF2-40B4-BE49-F238E27FC236}">
                <a16:creationId xmlns:a16="http://schemas.microsoft.com/office/drawing/2014/main" id="{274C9CD1-CBE5-998B-1A32-87A4ADF6235B}"/>
              </a:ext>
            </a:extLst>
          </p:cNvPr>
          <p:cNvSpPr/>
          <p:nvPr/>
        </p:nvSpPr>
        <p:spPr>
          <a:xfrm>
            <a:off x="2099821" y="438347"/>
            <a:ext cx="304014" cy="1272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ES" sz="1350">
              <a:solidFill>
                <a:prstClr val="white"/>
              </a:solidFill>
              <a:latin typeface="Calibri" panose="020F0502020204030204"/>
            </a:endParaRPr>
          </a:p>
        </p:txBody>
      </p:sp>
      <p:sp>
        <p:nvSpPr>
          <p:cNvPr id="8" name="CuadroTexto 7">
            <a:extLst>
              <a:ext uri="{FF2B5EF4-FFF2-40B4-BE49-F238E27FC236}">
                <a16:creationId xmlns:a16="http://schemas.microsoft.com/office/drawing/2014/main" id="{8A8FC1EE-F068-4406-D650-4F8270BE7F8F}"/>
              </a:ext>
            </a:extLst>
          </p:cNvPr>
          <p:cNvSpPr txBox="1"/>
          <p:nvPr/>
        </p:nvSpPr>
        <p:spPr>
          <a:xfrm>
            <a:off x="103083" y="146128"/>
            <a:ext cx="4751450" cy="1862048"/>
          </a:xfrm>
          <a:prstGeom prst="rect">
            <a:avLst/>
          </a:prstGeom>
          <a:noFill/>
        </p:spPr>
        <p:txBody>
          <a:bodyPr wrap="square">
            <a:spAutoFit/>
            <a:scene3d>
              <a:camera prst="orthographicFront"/>
              <a:lightRig rig="threePt" dir="t"/>
            </a:scene3d>
            <a:sp3d extrusionH="57150">
              <a:bevelT w="38100" h="38100"/>
            </a:sp3d>
          </a:bodyPr>
          <a:lstStyle/>
          <a:p>
            <a:pPr algn="ctr" defTabSz="685800">
              <a:spcBef>
                <a:spcPts val="900"/>
              </a:spcBef>
            </a:pPr>
            <a:r>
              <a:rPr lang="es-ES" sz="2300" b="1">
                <a:solidFill>
                  <a:srgbClr val="FFC000">
                    <a:lumMod val="75000"/>
                  </a:srgbClr>
                </a:solidFill>
                <a:latin typeface="Comic Sans MS" panose="030F0702030302020204" pitchFamily="66" charset="0"/>
              </a:rPr>
              <a:t>“</a:t>
            </a:r>
            <a:r>
              <a:rPr lang="en-US" sz="2300" b="1">
                <a:solidFill>
                  <a:srgbClr val="FFC000">
                    <a:lumMod val="75000"/>
                  </a:srgbClr>
                </a:solidFill>
                <a:latin typeface="Comic Sans MS" panose="030F0702030302020204" pitchFamily="66" charset="0"/>
              </a:rPr>
              <a:t>For what will it profit a man if he gains the whole world, and loses his own soul? Or what will a man give in exchange for his soul?</a:t>
            </a:r>
            <a:r>
              <a:rPr lang="es-ES" sz="2300" b="1">
                <a:solidFill>
                  <a:srgbClr val="FFC000">
                    <a:lumMod val="75000"/>
                  </a:srgbClr>
                </a:solidFill>
                <a:latin typeface="Comic Sans MS" panose="030F0702030302020204" pitchFamily="66" charset="0"/>
              </a:rPr>
              <a:t>” </a:t>
            </a:r>
            <a:r>
              <a:rPr lang="es-ES" sz="2100" b="1">
                <a:solidFill>
                  <a:srgbClr val="FFC000">
                    <a:lumMod val="75000"/>
                  </a:srgbClr>
                </a:solidFill>
                <a:latin typeface="Comic Sans MS" panose="030F0702030302020204" pitchFamily="66" charset="0"/>
              </a:rPr>
              <a:t>(Mark 8:36-37)</a:t>
            </a:r>
            <a:endParaRPr lang="es-ES" sz="2400" b="1" dirty="0">
              <a:solidFill>
                <a:srgbClr val="FFC000">
                  <a:lumMod val="75000"/>
                </a:srgbClr>
              </a:solidFill>
              <a:latin typeface="Comic Sans MS" panose="030F0702030302020204" pitchFamily="66" charset="0"/>
            </a:endParaRPr>
          </a:p>
        </p:txBody>
      </p:sp>
      <p:sp>
        <p:nvSpPr>
          <p:cNvPr id="9" name="Rectángulo 8">
            <a:extLst>
              <a:ext uri="{FF2B5EF4-FFF2-40B4-BE49-F238E27FC236}">
                <a16:creationId xmlns:a16="http://schemas.microsoft.com/office/drawing/2014/main" id="{67963F03-0B4E-14DD-F36A-A408D3E6D3AA}"/>
              </a:ext>
            </a:extLst>
          </p:cNvPr>
          <p:cNvSpPr/>
          <p:nvPr/>
        </p:nvSpPr>
        <p:spPr>
          <a:xfrm>
            <a:off x="1" y="851130"/>
            <a:ext cx="103082" cy="49042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ES" sz="1350">
              <a:solidFill>
                <a:prstClr val="white"/>
              </a:solidFill>
              <a:latin typeface="Calibri" panose="020F0502020204030204"/>
            </a:endParaRPr>
          </a:p>
        </p:txBody>
      </p:sp>
    </p:spTree>
    <p:extLst>
      <p:ext uri="{BB962C8B-B14F-4D97-AF65-F5344CB8AC3E}">
        <p14:creationId xmlns:p14="http://schemas.microsoft.com/office/powerpoint/2010/main" val="60726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Imagen 6" descr="Imagen que contiene agua, foto, hombre, gente&#10;&#10;Descripción generada automáticamente">
            <a:extLst>
              <a:ext uri="{FF2B5EF4-FFF2-40B4-BE49-F238E27FC236}">
                <a16:creationId xmlns:a16="http://schemas.microsoft.com/office/drawing/2014/main" id="{DB4A3FDE-6449-EAD7-648B-419718F8BB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5861" y="0"/>
            <a:ext cx="4268139" cy="5143500"/>
          </a:xfrm>
          <a:prstGeom prst="rect">
            <a:avLst/>
          </a:prstGeom>
          <a:ln>
            <a:noFill/>
          </a:ln>
          <a:effectLst>
            <a:softEdge rad="112500"/>
          </a:effectLst>
        </p:spPr>
      </p:pic>
      <p:sp>
        <p:nvSpPr>
          <p:cNvPr id="2" name="CuadroTexto 1">
            <a:extLst>
              <a:ext uri="{FF2B5EF4-FFF2-40B4-BE49-F238E27FC236}">
                <a16:creationId xmlns:a16="http://schemas.microsoft.com/office/drawing/2014/main" id="{355D0165-C6B4-8190-7D1C-F8B74E9DB788}"/>
              </a:ext>
            </a:extLst>
          </p:cNvPr>
          <p:cNvSpPr txBox="1"/>
          <p:nvPr/>
        </p:nvSpPr>
        <p:spPr>
          <a:xfrm>
            <a:off x="60824" y="68204"/>
            <a:ext cx="4875659" cy="2662267"/>
          </a:xfrm>
          <a:prstGeom prst="rect">
            <a:avLst/>
          </a:prstGeom>
          <a:noFill/>
        </p:spPr>
        <p:txBody>
          <a:bodyPr wrap="square" rtlCol="0">
            <a:spAutoFit/>
          </a:bodyPr>
          <a:lstStyle/>
          <a:p>
            <a:pPr>
              <a:spcBef>
                <a:spcPts val="600"/>
              </a:spcBef>
            </a:pPr>
            <a:r>
              <a:rPr lang="en-US" b="1"/>
              <a:t>Jesus said: “Do not lay up for yourselves treasures on earth, where moth and rust destroy and where thieves break in and steal; but lay up for yourselves treasures in heaven, where neither moth nor rust destroys and where thieves do not break in and steal.” (Matthew 6:19-20)</a:t>
            </a:r>
            <a:endParaRPr lang="es-ES" b="1" dirty="0"/>
          </a:p>
          <a:p>
            <a:pPr>
              <a:spcBef>
                <a:spcPts val="600"/>
              </a:spcBef>
            </a:pPr>
            <a:r>
              <a:rPr lang="en-US" b="1"/>
              <a:t>How can we lay up treasures in heaven? Let’s learn from those who did so and also from their mistakes.</a:t>
            </a:r>
            <a:endParaRPr lang="es-ES" b="1" dirty="0"/>
          </a:p>
        </p:txBody>
      </p:sp>
      <p:sp>
        <p:nvSpPr>
          <p:cNvPr id="3" name="CuadroTexto 2">
            <a:extLst>
              <a:ext uri="{FF2B5EF4-FFF2-40B4-BE49-F238E27FC236}">
                <a16:creationId xmlns:a16="http://schemas.microsoft.com/office/drawing/2014/main" id="{84610C22-3293-251B-9EEB-3DFD0C05C302}"/>
              </a:ext>
            </a:extLst>
          </p:cNvPr>
          <p:cNvSpPr txBox="1"/>
          <p:nvPr/>
        </p:nvSpPr>
        <p:spPr>
          <a:xfrm>
            <a:off x="1042270" y="2844378"/>
            <a:ext cx="3833592" cy="2185214"/>
          </a:xfrm>
          <a:prstGeom prst="rect">
            <a:avLst/>
          </a:prstGeom>
          <a:noFill/>
        </p:spPr>
        <p:txBody>
          <a:bodyPr wrap="square" rtlCol="0">
            <a:spAutoFit/>
            <a:scene3d>
              <a:camera prst="orthographicFront"/>
              <a:lightRig rig="threePt" dir="t"/>
            </a:scene3d>
            <a:sp3d extrusionH="57150">
              <a:bevelT w="38100" h="38100"/>
            </a:sp3d>
          </a:bodyPr>
          <a:lstStyle/>
          <a:p>
            <a:r>
              <a:rPr lang="en-US" b="1">
                <a:solidFill>
                  <a:srgbClr val="156400"/>
                </a:solidFill>
              </a:rPr>
              <a:t>Laying up treasures in heaven:</a:t>
            </a:r>
            <a:endParaRPr lang="es-ES" b="1" dirty="0">
              <a:solidFill>
                <a:srgbClr val="156400"/>
              </a:solidFill>
            </a:endParaRPr>
          </a:p>
          <a:p>
            <a:r>
              <a:rPr lang="es-ES" b="1"/>
              <a:t>	</a:t>
            </a:r>
            <a:r>
              <a:rPr lang="es-ES" b="1">
                <a:solidFill>
                  <a:srgbClr val="34A407"/>
                </a:solidFill>
              </a:rPr>
              <a:t>Noah</a:t>
            </a:r>
            <a:r>
              <a:rPr lang="es-ES" b="1"/>
              <a:t>, Believing the impossible</a:t>
            </a:r>
            <a:endParaRPr lang="es-ES" b="1" dirty="0"/>
          </a:p>
          <a:p>
            <a:r>
              <a:rPr lang="es-ES" b="1"/>
              <a:t>	</a:t>
            </a:r>
            <a:r>
              <a:rPr lang="es-ES" b="1">
                <a:solidFill>
                  <a:srgbClr val="A97F07"/>
                </a:solidFill>
              </a:rPr>
              <a:t>Abraham</a:t>
            </a:r>
            <a:r>
              <a:rPr lang="es-ES" b="1"/>
              <a:t>, Obeying by faith</a:t>
            </a:r>
            <a:endParaRPr lang="es-ES" b="1" dirty="0"/>
          </a:p>
          <a:p>
            <a:r>
              <a:rPr lang="es-ES" b="1"/>
              <a:t>	</a:t>
            </a:r>
            <a:r>
              <a:rPr lang="es-ES" b="1">
                <a:solidFill>
                  <a:srgbClr val="CA4E0F"/>
                </a:solidFill>
              </a:rPr>
              <a:t>Moses</a:t>
            </a:r>
            <a:r>
              <a:rPr lang="es-ES" b="1"/>
              <a:t>, Rejecting this world</a:t>
            </a:r>
            <a:endParaRPr lang="es-ES" b="1" dirty="0"/>
          </a:p>
          <a:p>
            <a:pPr>
              <a:spcBef>
                <a:spcPts val="1200"/>
              </a:spcBef>
            </a:pPr>
            <a:r>
              <a:rPr lang="es-ES" b="1">
                <a:solidFill>
                  <a:srgbClr val="711D73"/>
                </a:solidFill>
              </a:rPr>
              <a:t>Failing and continuing:</a:t>
            </a:r>
            <a:endParaRPr lang="es-ES" b="1" dirty="0">
              <a:solidFill>
                <a:srgbClr val="711D73"/>
              </a:solidFill>
            </a:endParaRPr>
          </a:p>
          <a:p>
            <a:r>
              <a:rPr lang="es-ES" b="1"/>
              <a:t>	</a:t>
            </a:r>
            <a:r>
              <a:rPr lang="es-ES" b="1">
                <a:solidFill>
                  <a:srgbClr val="7004A3"/>
                </a:solidFill>
              </a:rPr>
              <a:t>Lot</a:t>
            </a:r>
            <a:r>
              <a:rPr lang="es-ES" b="1"/>
              <a:t>, Leaving this world behind</a:t>
            </a:r>
            <a:endParaRPr lang="es-ES" b="1" dirty="0"/>
          </a:p>
          <a:p>
            <a:r>
              <a:rPr lang="es-ES" b="1"/>
              <a:t>	</a:t>
            </a:r>
            <a:r>
              <a:rPr lang="es-ES" b="1">
                <a:solidFill>
                  <a:srgbClr val="D22012"/>
                </a:solidFill>
              </a:rPr>
              <a:t>Jacob</a:t>
            </a:r>
            <a:r>
              <a:rPr lang="es-ES" b="1"/>
              <a:t>, Repenting and moving on</a:t>
            </a:r>
            <a:endParaRPr lang="es-ES" b="1" dirty="0"/>
          </a:p>
        </p:txBody>
      </p:sp>
      <p:pic>
        <p:nvPicPr>
          <p:cNvPr id="12" name="Imagen 11" descr="Logotipo, nombre de la empresa&#10;&#10;Descripción generada automáticamente">
            <a:extLst>
              <a:ext uri="{FF2B5EF4-FFF2-40B4-BE49-F238E27FC236}">
                <a16:creationId xmlns:a16="http://schemas.microsoft.com/office/drawing/2014/main" id="{3F9018CF-F4A0-8841-B7B1-6851FBE6A9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501" y="2830202"/>
            <a:ext cx="416568" cy="427012"/>
          </a:xfrm>
          <a:prstGeom prst="rect">
            <a:avLst/>
          </a:prstGeom>
        </p:spPr>
      </p:pic>
      <p:pic>
        <p:nvPicPr>
          <p:cNvPr id="13" name="Imagen 12" descr="Icono&#10;&#10;Descripción generada automáticamente con confianza media">
            <a:extLst>
              <a:ext uri="{FF2B5EF4-FFF2-40B4-BE49-F238E27FC236}">
                <a16:creationId xmlns:a16="http://schemas.microsoft.com/office/drawing/2014/main" id="{E59F125B-9E7B-9451-2D3E-9105606C1A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8501" y="4046699"/>
            <a:ext cx="425581" cy="427013"/>
          </a:xfrm>
          <a:prstGeom prst="rect">
            <a:avLst/>
          </a:prstGeom>
        </p:spPr>
      </p:pic>
      <p:pic>
        <p:nvPicPr>
          <p:cNvPr id="14" name="Imagen 13" descr="Flecha&#10;&#10;Descripción generada automáticamente">
            <a:extLst>
              <a:ext uri="{FF2B5EF4-FFF2-40B4-BE49-F238E27FC236}">
                <a16:creationId xmlns:a16="http://schemas.microsoft.com/office/drawing/2014/main" id="{2A8FF8B2-281A-0507-FD88-37E355C5094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21637" y="4744720"/>
            <a:ext cx="400055" cy="193505"/>
          </a:xfrm>
          <a:prstGeom prst="rect">
            <a:avLst/>
          </a:prstGeom>
        </p:spPr>
      </p:pic>
      <p:pic>
        <p:nvPicPr>
          <p:cNvPr id="15" name="Imagen 14" descr="Flecha&#10;&#10;Descripción generada automáticamente">
            <a:extLst>
              <a:ext uri="{FF2B5EF4-FFF2-40B4-BE49-F238E27FC236}">
                <a16:creationId xmlns:a16="http://schemas.microsoft.com/office/drawing/2014/main" id="{578BB953-2556-A446-C6DC-A15166A3723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1637" y="3758048"/>
            <a:ext cx="400055" cy="193505"/>
          </a:xfrm>
          <a:prstGeom prst="rect">
            <a:avLst/>
          </a:prstGeom>
        </p:spPr>
      </p:pic>
      <p:pic>
        <p:nvPicPr>
          <p:cNvPr id="16" name="Imagen 15" descr="Flecha&#10;&#10;Descripción generada automáticamente">
            <a:extLst>
              <a:ext uri="{FF2B5EF4-FFF2-40B4-BE49-F238E27FC236}">
                <a16:creationId xmlns:a16="http://schemas.microsoft.com/office/drawing/2014/main" id="{472E5B9E-86EF-BDB6-5A9C-EBBDB9FC4ED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21637" y="3484650"/>
            <a:ext cx="400055" cy="193505"/>
          </a:xfrm>
          <a:prstGeom prst="rect">
            <a:avLst/>
          </a:prstGeom>
        </p:spPr>
      </p:pic>
      <p:pic>
        <p:nvPicPr>
          <p:cNvPr id="17" name="Imagen 16" descr="Forma, Flecha&#10;&#10;Descripción generada automáticamente">
            <a:extLst>
              <a:ext uri="{FF2B5EF4-FFF2-40B4-BE49-F238E27FC236}">
                <a16:creationId xmlns:a16="http://schemas.microsoft.com/office/drawing/2014/main" id="{15FDFD52-47A4-DA3B-4BD6-0BEFFD6CBE3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21637" y="3214508"/>
            <a:ext cx="400055" cy="193505"/>
          </a:xfrm>
          <a:prstGeom prst="rect">
            <a:avLst/>
          </a:prstGeom>
        </p:spPr>
      </p:pic>
      <p:pic>
        <p:nvPicPr>
          <p:cNvPr id="20" name="Imagen 19" descr="Flecha&#10;&#10;Descripción generada automáticamente con confianza baja">
            <a:extLst>
              <a:ext uri="{FF2B5EF4-FFF2-40B4-BE49-F238E27FC236}">
                <a16:creationId xmlns:a16="http://schemas.microsoft.com/office/drawing/2014/main" id="{41CD24AB-4947-CC67-B53E-187FC238BBB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21637" y="4459848"/>
            <a:ext cx="400055" cy="193505"/>
          </a:xfrm>
          <a:prstGeom prst="rect">
            <a:avLst/>
          </a:prstGeom>
        </p:spPr>
      </p:pic>
    </p:spTree>
    <p:extLst>
      <p:ext uri="{BB962C8B-B14F-4D97-AF65-F5344CB8AC3E}">
        <p14:creationId xmlns:p14="http://schemas.microsoft.com/office/powerpoint/2010/main" val="111761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 calcmode="lin" valueType="num">
                                      <p:cBhvr>
                                        <p:cTn id="23" dur="500" fill="hold"/>
                                        <p:tgtEl>
                                          <p:spTgt spid="12"/>
                                        </p:tgtEl>
                                        <p:attrNameLst>
                                          <p:attrName>style.rotation</p:attrName>
                                        </p:attrNameLst>
                                      </p:cBhvr>
                                      <p:tavLst>
                                        <p:tav tm="0">
                                          <p:val>
                                            <p:fltVal val="90"/>
                                          </p:val>
                                        </p:tav>
                                        <p:tav tm="100000">
                                          <p:val>
                                            <p:fltVal val="0"/>
                                          </p:val>
                                        </p:tav>
                                      </p:tavLst>
                                    </p:anim>
                                    <p:animEffect transition="in" filter="fade">
                                      <p:cBhvr>
                                        <p:cTn id="24" dur="500"/>
                                        <p:tgtEl>
                                          <p:spTgt spid="12"/>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left)">
                                      <p:cBhvr>
                                        <p:cTn id="28" dur="250"/>
                                        <p:tgtEl>
                                          <p:spTgt spid="3">
                                            <p:txEl>
                                              <p:pRg st="0" end="0"/>
                                            </p:txEl>
                                          </p:spTgt>
                                        </p:tgtEl>
                                      </p:cBhvr>
                                    </p:animEffect>
                                  </p:childTnLst>
                                </p:cTn>
                              </p:par>
                            </p:childTnLst>
                          </p:cTn>
                        </p:par>
                        <p:par>
                          <p:cTn id="29" fill="hold">
                            <p:stCondLst>
                              <p:cond delay="750"/>
                            </p:stCondLst>
                            <p:childTnLst>
                              <p:par>
                                <p:cTn id="30" presetID="17"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ppt_x</p:attrName>
                                        </p:attrNameLst>
                                      </p:cBhvr>
                                      <p:tavLst>
                                        <p:tav tm="0">
                                          <p:val>
                                            <p:strVal val="#ppt_x-#ppt_w/2"/>
                                          </p:val>
                                        </p:tav>
                                        <p:tav tm="100000">
                                          <p:val>
                                            <p:strVal val="#ppt_x"/>
                                          </p:val>
                                        </p:tav>
                                      </p:tavLst>
                                    </p:anim>
                                    <p:anim calcmode="lin" valueType="num">
                                      <p:cBhvr>
                                        <p:cTn id="33" dur="500" fill="hold"/>
                                        <p:tgtEl>
                                          <p:spTgt spid="17"/>
                                        </p:tgtEl>
                                        <p:attrNameLst>
                                          <p:attrName>ppt_y</p:attrName>
                                        </p:attrNameLst>
                                      </p:cBhvr>
                                      <p:tavLst>
                                        <p:tav tm="0">
                                          <p:val>
                                            <p:strVal val="#ppt_y"/>
                                          </p:val>
                                        </p:tav>
                                        <p:tav tm="100000">
                                          <p:val>
                                            <p:strVal val="#ppt_y"/>
                                          </p:val>
                                        </p:tav>
                                      </p:tavLst>
                                    </p:anim>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strVal val="#ppt_h"/>
                                          </p:val>
                                        </p:tav>
                                        <p:tav tm="100000">
                                          <p:val>
                                            <p:strVal val="#ppt_h"/>
                                          </p:val>
                                        </p:tav>
                                      </p:tavLst>
                                    </p:anim>
                                  </p:childTnLst>
                                </p:cTn>
                              </p:par>
                            </p:childTnLst>
                          </p:cTn>
                        </p:par>
                        <p:par>
                          <p:cTn id="36" fill="hold">
                            <p:stCondLst>
                              <p:cond delay="1250"/>
                            </p:stCondLst>
                            <p:childTnLst>
                              <p:par>
                                <p:cTn id="37" presetID="22" presetClass="entr" presetSubtype="8" fill="hold" grpId="0" nodeType="after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wipe(left)">
                                      <p:cBhvr>
                                        <p:cTn id="39" dur="500"/>
                                        <p:tgtEl>
                                          <p:spTgt spid="3">
                                            <p:txEl>
                                              <p:pRg st="1" end="1"/>
                                            </p:txEl>
                                          </p:spTgt>
                                        </p:tgtEl>
                                      </p:cBhvr>
                                    </p:animEffect>
                                  </p:childTnLst>
                                </p:cTn>
                              </p:par>
                            </p:childTnLst>
                          </p:cTn>
                        </p:par>
                        <p:par>
                          <p:cTn id="40" fill="hold">
                            <p:stCondLst>
                              <p:cond delay="1750"/>
                            </p:stCondLst>
                            <p:childTnLst>
                              <p:par>
                                <p:cTn id="41" presetID="17" presetClass="entr" presetSubtype="8"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ppt_x</p:attrName>
                                        </p:attrNameLst>
                                      </p:cBhvr>
                                      <p:tavLst>
                                        <p:tav tm="0">
                                          <p:val>
                                            <p:strVal val="#ppt_x-#ppt_w/2"/>
                                          </p:val>
                                        </p:tav>
                                        <p:tav tm="100000">
                                          <p:val>
                                            <p:strVal val="#ppt_x"/>
                                          </p:val>
                                        </p:tav>
                                      </p:tavLst>
                                    </p:anim>
                                    <p:anim calcmode="lin" valueType="num">
                                      <p:cBhvr>
                                        <p:cTn id="44" dur="500" fill="hold"/>
                                        <p:tgtEl>
                                          <p:spTgt spid="16"/>
                                        </p:tgtEl>
                                        <p:attrNameLst>
                                          <p:attrName>ppt_y</p:attrName>
                                        </p:attrNameLst>
                                      </p:cBhvr>
                                      <p:tavLst>
                                        <p:tav tm="0">
                                          <p:val>
                                            <p:strVal val="#ppt_y"/>
                                          </p:val>
                                        </p:tav>
                                        <p:tav tm="100000">
                                          <p:val>
                                            <p:strVal val="#ppt_y"/>
                                          </p:val>
                                        </p:tav>
                                      </p:tavLst>
                                    </p:anim>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strVal val="#ppt_h"/>
                                          </p:val>
                                        </p:tav>
                                        <p:tav tm="100000">
                                          <p:val>
                                            <p:strVal val="#ppt_h"/>
                                          </p:val>
                                        </p:tav>
                                      </p:tavLst>
                                    </p:anim>
                                  </p:childTnLst>
                                </p:cTn>
                              </p:par>
                            </p:childTnLst>
                          </p:cTn>
                        </p:par>
                        <p:par>
                          <p:cTn id="47" fill="hold">
                            <p:stCondLst>
                              <p:cond delay="2250"/>
                            </p:stCondLst>
                            <p:childTnLst>
                              <p:par>
                                <p:cTn id="48" presetID="22" presetClass="entr" presetSubtype="8" fill="hold" grpId="0" nodeType="after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wipe(left)">
                                      <p:cBhvr>
                                        <p:cTn id="50" dur="500"/>
                                        <p:tgtEl>
                                          <p:spTgt spid="3">
                                            <p:txEl>
                                              <p:pRg st="2" end="2"/>
                                            </p:txEl>
                                          </p:spTgt>
                                        </p:tgtEl>
                                      </p:cBhvr>
                                    </p:animEffect>
                                  </p:childTnLst>
                                </p:cTn>
                              </p:par>
                            </p:childTnLst>
                          </p:cTn>
                        </p:par>
                        <p:par>
                          <p:cTn id="51" fill="hold">
                            <p:stCondLst>
                              <p:cond delay="2750"/>
                            </p:stCondLst>
                            <p:childTnLst>
                              <p:par>
                                <p:cTn id="52" presetID="17" presetClass="entr" presetSubtype="8"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ppt_x</p:attrName>
                                        </p:attrNameLst>
                                      </p:cBhvr>
                                      <p:tavLst>
                                        <p:tav tm="0">
                                          <p:val>
                                            <p:strVal val="#ppt_x-#ppt_w/2"/>
                                          </p:val>
                                        </p:tav>
                                        <p:tav tm="100000">
                                          <p:val>
                                            <p:strVal val="#ppt_x"/>
                                          </p:val>
                                        </p:tav>
                                      </p:tavLst>
                                    </p:anim>
                                    <p:anim calcmode="lin" valueType="num">
                                      <p:cBhvr>
                                        <p:cTn id="55" dur="500" fill="hold"/>
                                        <p:tgtEl>
                                          <p:spTgt spid="15"/>
                                        </p:tgtEl>
                                        <p:attrNameLst>
                                          <p:attrName>ppt_y</p:attrName>
                                        </p:attrNameLst>
                                      </p:cBhvr>
                                      <p:tavLst>
                                        <p:tav tm="0">
                                          <p:val>
                                            <p:strVal val="#ppt_y"/>
                                          </p:val>
                                        </p:tav>
                                        <p:tav tm="100000">
                                          <p:val>
                                            <p:strVal val="#ppt_y"/>
                                          </p:val>
                                        </p:tav>
                                      </p:tavLst>
                                    </p:anim>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strVal val="#ppt_h"/>
                                          </p:val>
                                        </p:tav>
                                        <p:tav tm="100000">
                                          <p:val>
                                            <p:strVal val="#ppt_h"/>
                                          </p:val>
                                        </p:tav>
                                      </p:tavLst>
                                    </p:anim>
                                  </p:childTnLst>
                                </p:cTn>
                              </p:par>
                            </p:childTnLst>
                          </p:cTn>
                        </p:par>
                        <p:par>
                          <p:cTn id="58" fill="hold">
                            <p:stCondLst>
                              <p:cond delay="3250"/>
                            </p:stCondLst>
                            <p:childTnLst>
                              <p:par>
                                <p:cTn id="59" presetID="22" presetClass="entr" presetSubtype="8" fill="hold" grpId="0" nodeType="after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left)">
                                      <p:cBhvr>
                                        <p:cTn id="61" dur="500"/>
                                        <p:tgtEl>
                                          <p:spTgt spid="3">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250" fill="hold"/>
                                        <p:tgtEl>
                                          <p:spTgt spid="13"/>
                                        </p:tgtEl>
                                        <p:attrNameLst>
                                          <p:attrName>ppt_w</p:attrName>
                                        </p:attrNameLst>
                                      </p:cBhvr>
                                      <p:tavLst>
                                        <p:tav tm="0">
                                          <p:val>
                                            <p:fltVal val="0"/>
                                          </p:val>
                                        </p:tav>
                                        <p:tav tm="100000">
                                          <p:val>
                                            <p:strVal val="#ppt_w"/>
                                          </p:val>
                                        </p:tav>
                                      </p:tavLst>
                                    </p:anim>
                                    <p:anim calcmode="lin" valueType="num">
                                      <p:cBhvr>
                                        <p:cTn id="67" dur="250" fill="hold"/>
                                        <p:tgtEl>
                                          <p:spTgt spid="13"/>
                                        </p:tgtEl>
                                        <p:attrNameLst>
                                          <p:attrName>ppt_h</p:attrName>
                                        </p:attrNameLst>
                                      </p:cBhvr>
                                      <p:tavLst>
                                        <p:tav tm="0">
                                          <p:val>
                                            <p:fltVal val="0"/>
                                          </p:val>
                                        </p:tav>
                                        <p:tav tm="100000">
                                          <p:val>
                                            <p:strVal val="#ppt_h"/>
                                          </p:val>
                                        </p:tav>
                                      </p:tavLst>
                                    </p:anim>
                                    <p:anim calcmode="lin" valueType="num">
                                      <p:cBhvr>
                                        <p:cTn id="68" dur="250" fill="hold"/>
                                        <p:tgtEl>
                                          <p:spTgt spid="13"/>
                                        </p:tgtEl>
                                        <p:attrNameLst>
                                          <p:attrName>style.rotation</p:attrName>
                                        </p:attrNameLst>
                                      </p:cBhvr>
                                      <p:tavLst>
                                        <p:tav tm="0">
                                          <p:val>
                                            <p:fltVal val="90"/>
                                          </p:val>
                                        </p:tav>
                                        <p:tav tm="100000">
                                          <p:val>
                                            <p:fltVal val="0"/>
                                          </p:val>
                                        </p:tav>
                                      </p:tavLst>
                                    </p:anim>
                                    <p:animEffect transition="in" filter="fade">
                                      <p:cBhvr>
                                        <p:cTn id="69" dur="250"/>
                                        <p:tgtEl>
                                          <p:spTgt spid="13"/>
                                        </p:tgtEl>
                                      </p:cBhvr>
                                    </p:animEffect>
                                  </p:childTnLst>
                                </p:cTn>
                              </p:par>
                            </p:childTnLst>
                          </p:cTn>
                        </p:par>
                        <p:par>
                          <p:cTn id="70" fill="hold">
                            <p:stCondLst>
                              <p:cond delay="250"/>
                            </p:stCondLst>
                            <p:childTnLst>
                              <p:par>
                                <p:cTn id="71" presetID="22" presetClass="entr" presetSubtype="8" fill="hold" grpId="0" nodeType="afterEffect">
                                  <p:stCondLst>
                                    <p:cond delay="0"/>
                                  </p:stCondLst>
                                  <p:childTnLst>
                                    <p:set>
                                      <p:cBhvr>
                                        <p:cTn id="72" dur="1" fill="hold">
                                          <p:stCondLst>
                                            <p:cond delay="0"/>
                                          </p:stCondLst>
                                        </p:cTn>
                                        <p:tgtEl>
                                          <p:spTgt spid="3">
                                            <p:txEl>
                                              <p:pRg st="4" end="4"/>
                                            </p:txEl>
                                          </p:spTgt>
                                        </p:tgtEl>
                                        <p:attrNameLst>
                                          <p:attrName>style.visibility</p:attrName>
                                        </p:attrNameLst>
                                      </p:cBhvr>
                                      <p:to>
                                        <p:strVal val="visible"/>
                                      </p:to>
                                    </p:set>
                                    <p:animEffect transition="in" filter="wipe(left)">
                                      <p:cBhvr>
                                        <p:cTn id="73" dur="500"/>
                                        <p:tgtEl>
                                          <p:spTgt spid="3">
                                            <p:txEl>
                                              <p:pRg st="4" end="4"/>
                                            </p:txEl>
                                          </p:spTgt>
                                        </p:tgtEl>
                                      </p:cBhvr>
                                    </p:animEffect>
                                  </p:childTnLst>
                                </p:cTn>
                              </p:par>
                            </p:childTnLst>
                          </p:cTn>
                        </p:par>
                        <p:par>
                          <p:cTn id="74" fill="hold">
                            <p:stCondLst>
                              <p:cond delay="750"/>
                            </p:stCondLst>
                            <p:childTnLst>
                              <p:par>
                                <p:cTn id="75" presetID="17" presetClass="entr" presetSubtype="8" fill="hold"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500" fill="hold"/>
                                        <p:tgtEl>
                                          <p:spTgt spid="20"/>
                                        </p:tgtEl>
                                        <p:attrNameLst>
                                          <p:attrName>ppt_x</p:attrName>
                                        </p:attrNameLst>
                                      </p:cBhvr>
                                      <p:tavLst>
                                        <p:tav tm="0">
                                          <p:val>
                                            <p:strVal val="#ppt_x-#ppt_w/2"/>
                                          </p:val>
                                        </p:tav>
                                        <p:tav tm="100000">
                                          <p:val>
                                            <p:strVal val="#ppt_x"/>
                                          </p:val>
                                        </p:tav>
                                      </p:tavLst>
                                    </p:anim>
                                    <p:anim calcmode="lin" valueType="num">
                                      <p:cBhvr>
                                        <p:cTn id="78" dur="500" fill="hold"/>
                                        <p:tgtEl>
                                          <p:spTgt spid="20"/>
                                        </p:tgtEl>
                                        <p:attrNameLst>
                                          <p:attrName>ppt_y</p:attrName>
                                        </p:attrNameLst>
                                      </p:cBhvr>
                                      <p:tavLst>
                                        <p:tav tm="0">
                                          <p:val>
                                            <p:strVal val="#ppt_y"/>
                                          </p:val>
                                        </p:tav>
                                        <p:tav tm="100000">
                                          <p:val>
                                            <p:strVal val="#ppt_y"/>
                                          </p:val>
                                        </p:tav>
                                      </p:tavLst>
                                    </p:anim>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strVal val="#ppt_h"/>
                                          </p:val>
                                        </p:tav>
                                        <p:tav tm="100000">
                                          <p:val>
                                            <p:strVal val="#ppt_h"/>
                                          </p:val>
                                        </p:tav>
                                      </p:tavLst>
                                    </p:anim>
                                  </p:childTnLst>
                                </p:cTn>
                              </p:par>
                            </p:childTnLst>
                          </p:cTn>
                        </p:par>
                        <p:par>
                          <p:cTn id="81" fill="hold">
                            <p:stCondLst>
                              <p:cond delay="1250"/>
                            </p:stCondLst>
                            <p:childTnLst>
                              <p:par>
                                <p:cTn id="82" presetID="22" presetClass="entr" presetSubtype="8" fill="hold" grpId="0" nodeType="afterEffect">
                                  <p:stCondLst>
                                    <p:cond delay="0"/>
                                  </p:stCondLst>
                                  <p:childTnLst>
                                    <p:set>
                                      <p:cBhvr>
                                        <p:cTn id="83" dur="1" fill="hold">
                                          <p:stCondLst>
                                            <p:cond delay="0"/>
                                          </p:stCondLst>
                                        </p:cTn>
                                        <p:tgtEl>
                                          <p:spTgt spid="3">
                                            <p:txEl>
                                              <p:pRg st="5" end="5"/>
                                            </p:txEl>
                                          </p:spTgt>
                                        </p:tgtEl>
                                        <p:attrNameLst>
                                          <p:attrName>style.visibility</p:attrName>
                                        </p:attrNameLst>
                                      </p:cBhvr>
                                      <p:to>
                                        <p:strVal val="visible"/>
                                      </p:to>
                                    </p:set>
                                    <p:animEffect transition="in" filter="wipe(left)">
                                      <p:cBhvr>
                                        <p:cTn id="84" dur="500"/>
                                        <p:tgtEl>
                                          <p:spTgt spid="3">
                                            <p:txEl>
                                              <p:pRg st="5" end="5"/>
                                            </p:txEl>
                                          </p:spTgt>
                                        </p:tgtEl>
                                      </p:cBhvr>
                                    </p:animEffect>
                                  </p:childTnLst>
                                </p:cTn>
                              </p:par>
                            </p:childTnLst>
                          </p:cTn>
                        </p:par>
                        <p:par>
                          <p:cTn id="85" fill="hold">
                            <p:stCondLst>
                              <p:cond delay="1750"/>
                            </p:stCondLst>
                            <p:childTnLst>
                              <p:par>
                                <p:cTn id="86" presetID="17" presetClass="entr" presetSubtype="8" fill="hold" nodeType="afterEffect">
                                  <p:stCondLst>
                                    <p:cond delay="0"/>
                                  </p:stCondLst>
                                  <p:childTnLst>
                                    <p:set>
                                      <p:cBhvr>
                                        <p:cTn id="87" dur="1" fill="hold">
                                          <p:stCondLst>
                                            <p:cond delay="0"/>
                                          </p:stCondLst>
                                        </p:cTn>
                                        <p:tgtEl>
                                          <p:spTgt spid="14"/>
                                        </p:tgtEl>
                                        <p:attrNameLst>
                                          <p:attrName>style.visibility</p:attrName>
                                        </p:attrNameLst>
                                      </p:cBhvr>
                                      <p:to>
                                        <p:strVal val="visible"/>
                                      </p:to>
                                    </p:set>
                                    <p:anim calcmode="lin" valueType="num">
                                      <p:cBhvr>
                                        <p:cTn id="88" dur="500" fill="hold"/>
                                        <p:tgtEl>
                                          <p:spTgt spid="14"/>
                                        </p:tgtEl>
                                        <p:attrNameLst>
                                          <p:attrName>ppt_x</p:attrName>
                                        </p:attrNameLst>
                                      </p:cBhvr>
                                      <p:tavLst>
                                        <p:tav tm="0">
                                          <p:val>
                                            <p:strVal val="#ppt_x-#ppt_w/2"/>
                                          </p:val>
                                        </p:tav>
                                        <p:tav tm="100000">
                                          <p:val>
                                            <p:strVal val="#ppt_x"/>
                                          </p:val>
                                        </p:tav>
                                      </p:tavLst>
                                    </p:anim>
                                    <p:anim calcmode="lin" valueType="num">
                                      <p:cBhvr>
                                        <p:cTn id="89" dur="500" fill="hold"/>
                                        <p:tgtEl>
                                          <p:spTgt spid="14"/>
                                        </p:tgtEl>
                                        <p:attrNameLst>
                                          <p:attrName>ppt_y</p:attrName>
                                        </p:attrNameLst>
                                      </p:cBhvr>
                                      <p:tavLst>
                                        <p:tav tm="0">
                                          <p:val>
                                            <p:strVal val="#ppt_y"/>
                                          </p:val>
                                        </p:tav>
                                        <p:tav tm="100000">
                                          <p:val>
                                            <p:strVal val="#ppt_y"/>
                                          </p:val>
                                        </p:tav>
                                      </p:tavLst>
                                    </p:anim>
                                    <p:anim calcmode="lin" valueType="num">
                                      <p:cBhvr>
                                        <p:cTn id="90" dur="500" fill="hold"/>
                                        <p:tgtEl>
                                          <p:spTgt spid="14"/>
                                        </p:tgtEl>
                                        <p:attrNameLst>
                                          <p:attrName>ppt_w</p:attrName>
                                        </p:attrNameLst>
                                      </p:cBhvr>
                                      <p:tavLst>
                                        <p:tav tm="0">
                                          <p:val>
                                            <p:fltVal val="0"/>
                                          </p:val>
                                        </p:tav>
                                        <p:tav tm="100000">
                                          <p:val>
                                            <p:strVal val="#ppt_w"/>
                                          </p:val>
                                        </p:tav>
                                      </p:tavLst>
                                    </p:anim>
                                    <p:anim calcmode="lin" valueType="num">
                                      <p:cBhvr>
                                        <p:cTn id="91" dur="500" fill="hold"/>
                                        <p:tgtEl>
                                          <p:spTgt spid="14"/>
                                        </p:tgtEl>
                                        <p:attrNameLst>
                                          <p:attrName>ppt_h</p:attrName>
                                        </p:attrNameLst>
                                      </p:cBhvr>
                                      <p:tavLst>
                                        <p:tav tm="0">
                                          <p:val>
                                            <p:strVal val="#ppt_h"/>
                                          </p:val>
                                        </p:tav>
                                        <p:tav tm="100000">
                                          <p:val>
                                            <p:strVal val="#ppt_h"/>
                                          </p:val>
                                        </p:tav>
                                      </p:tavLst>
                                    </p:anim>
                                  </p:childTnLst>
                                </p:cTn>
                              </p:par>
                            </p:childTnLst>
                          </p:cTn>
                        </p:par>
                        <p:par>
                          <p:cTn id="92" fill="hold">
                            <p:stCondLst>
                              <p:cond delay="2250"/>
                            </p:stCondLst>
                            <p:childTnLst>
                              <p:par>
                                <p:cTn id="93" presetID="22" presetClass="entr" presetSubtype="8" fill="hold" grpId="0" nodeType="afterEffect">
                                  <p:stCondLst>
                                    <p:cond delay="0"/>
                                  </p:stCondLst>
                                  <p:childTnLst>
                                    <p:set>
                                      <p:cBhvr>
                                        <p:cTn id="94" dur="1" fill="hold">
                                          <p:stCondLst>
                                            <p:cond delay="0"/>
                                          </p:stCondLst>
                                        </p:cTn>
                                        <p:tgtEl>
                                          <p:spTgt spid="3">
                                            <p:txEl>
                                              <p:pRg st="6" end="6"/>
                                            </p:txEl>
                                          </p:spTgt>
                                        </p:tgtEl>
                                        <p:attrNameLst>
                                          <p:attrName>style.visibility</p:attrName>
                                        </p:attrNameLst>
                                      </p:cBhvr>
                                      <p:to>
                                        <p:strVal val="visible"/>
                                      </p:to>
                                    </p:set>
                                    <p:animEffect transition="in" filter="wipe(left)">
                                      <p:cBhvr>
                                        <p:cTn id="9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769AEA8-CFE4-3DAF-042F-6312BE022877}"/>
              </a:ext>
            </a:extLst>
          </p:cNvPr>
          <p:cNvSpPr txBox="1"/>
          <p:nvPr/>
        </p:nvSpPr>
        <p:spPr>
          <a:xfrm rot="19698960">
            <a:off x="1951201" y="2244630"/>
            <a:ext cx="6400799" cy="1446550"/>
          </a:xfrm>
          <a:prstGeom prst="rect">
            <a:avLst/>
          </a:prstGeom>
          <a:noFill/>
        </p:spPr>
        <p:txBody>
          <a:bodyPr wrap="square">
            <a:spAutoFit/>
          </a:bodyPr>
          <a:lstStyle/>
          <a:p>
            <a:pPr algn="ctr"/>
            <a:r>
              <a:rPr lang="en-US" sz="4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LAYING UP TREASURES </a:t>
            </a:r>
            <a:br>
              <a:rPr lang="en-US" sz="4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en-US" sz="4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 HEAVEN</a:t>
            </a:r>
            <a:endParaRPr lang="es-E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1646419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29AA5E1-CB2C-C6E3-DEFD-AAEE132B0DF5}"/>
              </a:ext>
            </a:extLst>
          </p:cNvPr>
          <p:cNvSpPr txBox="1"/>
          <p:nvPr/>
        </p:nvSpPr>
        <p:spPr>
          <a:xfrm>
            <a:off x="0" y="-57600"/>
            <a:ext cx="9143999" cy="769441"/>
          </a:xfrm>
          <a:prstGeom prst="rect">
            <a:avLst/>
          </a:prstGeom>
          <a:noFill/>
        </p:spPr>
        <p:txBody>
          <a:bodyPr wrap="square">
            <a:spAutoFit/>
          </a:bodyPr>
          <a:lstStyle/>
          <a:p>
            <a:pPr algn="ctr"/>
            <a:r>
              <a:rPr lang="es-ES"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3000" dir="5400000" sy="-90000" algn="bl" rotWithShape="0"/>
                </a:effectLst>
              </a:rPr>
              <a:t>NOAH, BELIEVING THE IMPOSSIBLE</a:t>
            </a:r>
          </a:p>
        </p:txBody>
      </p:sp>
      <p:sp>
        <p:nvSpPr>
          <p:cNvPr id="6" name="CuadroTexto 5">
            <a:extLst>
              <a:ext uri="{FF2B5EF4-FFF2-40B4-BE49-F238E27FC236}">
                <a16:creationId xmlns:a16="http://schemas.microsoft.com/office/drawing/2014/main" id="{A94B9DAD-D16B-4BE5-06A8-E985CB983C77}"/>
              </a:ext>
            </a:extLst>
          </p:cNvPr>
          <p:cNvSpPr txBox="1"/>
          <p:nvPr/>
        </p:nvSpPr>
        <p:spPr>
          <a:xfrm>
            <a:off x="0" y="583594"/>
            <a:ext cx="9087965" cy="553998"/>
          </a:xfrm>
          <a:prstGeom prst="rect">
            <a:avLst/>
          </a:prstGeom>
          <a:noFill/>
        </p:spPr>
        <p:txBody>
          <a:bodyPr wrap="square">
            <a:spAutoFit/>
            <a:scene3d>
              <a:camera prst="orthographicFront"/>
              <a:lightRig rig="threePt" dir="t"/>
            </a:scene3d>
            <a:sp3d extrusionH="57150">
              <a:bevelT w="38100" h="38100"/>
            </a:sp3d>
          </a:bodyPr>
          <a:lstStyle/>
          <a:p>
            <a:pPr algn="ctr"/>
            <a:r>
              <a:rPr lang="es-ES" sz="1500" b="1">
                <a:solidFill>
                  <a:schemeClr val="accent6">
                    <a:lumMod val="75000"/>
                  </a:schemeClr>
                </a:solidFill>
                <a:latin typeface="Comic Sans MS" panose="030F0702030302020204" pitchFamily="66" charset="0"/>
              </a:rPr>
              <a:t>“</a:t>
            </a:r>
            <a:r>
              <a:rPr lang="en-US" sz="1500" b="1">
                <a:solidFill>
                  <a:schemeClr val="accent6">
                    <a:lumMod val="75000"/>
                  </a:schemeClr>
                </a:solidFill>
                <a:latin typeface="Comic Sans MS" panose="030F0702030302020204" pitchFamily="66" charset="0"/>
              </a:rPr>
              <a:t>I am going to bring floodwaters on the earth to destroy all life under the heavens, every creature that has the breath of life in it. Everything on earth will perish.</a:t>
            </a:r>
            <a:r>
              <a:rPr lang="es-ES" sz="1500" b="1">
                <a:solidFill>
                  <a:schemeClr val="accent6">
                    <a:lumMod val="75000"/>
                  </a:schemeClr>
                </a:solidFill>
                <a:latin typeface="Comic Sans MS" panose="030F0702030302020204" pitchFamily="66" charset="0"/>
              </a:rPr>
              <a:t>” </a:t>
            </a:r>
            <a:r>
              <a:rPr lang="es-ES" sz="1200" b="1">
                <a:solidFill>
                  <a:schemeClr val="accent6">
                    <a:lumMod val="75000"/>
                  </a:schemeClr>
                </a:solidFill>
                <a:latin typeface="Comic Sans MS" panose="030F0702030302020204" pitchFamily="66" charset="0"/>
              </a:rPr>
              <a:t>(Genesis 6:17 </a:t>
            </a:r>
            <a:r>
              <a:rPr lang="es-ES" sz="1050" b="1">
                <a:solidFill>
                  <a:schemeClr val="accent6">
                    <a:lumMod val="75000"/>
                  </a:schemeClr>
                </a:solidFill>
                <a:latin typeface="Comic Sans MS" panose="030F0702030302020204" pitchFamily="66" charset="0"/>
              </a:rPr>
              <a:t>NIV</a:t>
            </a:r>
            <a:r>
              <a:rPr lang="es-ES" sz="1200" b="1">
                <a:solidFill>
                  <a:schemeClr val="accent6">
                    <a:lumMod val="75000"/>
                  </a:schemeClr>
                </a:solidFill>
                <a:latin typeface="Comic Sans MS" panose="030F0702030302020204" pitchFamily="66" charset="0"/>
              </a:rPr>
              <a:t>)</a:t>
            </a:r>
            <a:endParaRPr lang="es-ES" sz="1200" b="1" dirty="0">
              <a:solidFill>
                <a:schemeClr val="accent6">
                  <a:lumMod val="75000"/>
                </a:schemeClr>
              </a:solidFill>
              <a:latin typeface="Comic Sans MS" panose="030F0702030302020204" pitchFamily="66" charset="0"/>
            </a:endParaRPr>
          </a:p>
        </p:txBody>
      </p:sp>
      <p:sp>
        <p:nvSpPr>
          <p:cNvPr id="7" name="CuadroTexto 6">
            <a:extLst>
              <a:ext uri="{FF2B5EF4-FFF2-40B4-BE49-F238E27FC236}">
                <a16:creationId xmlns:a16="http://schemas.microsoft.com/office/drawing/2014/main" id="{FB81B439-B153-22CC-82B5-64CE865A587B}"/>
              </a:ext>
            </a:extLst>
          </p:cNvPr>
          <p:cNvSpPr txBox="1"/>
          <p:nvPr/>
        </p:nvSpPr>
        <p:spPr>
          <a:xfrm>
            <a:off x="148854" y="1090397"/>
            <a:ext cx="5578550" cy="1200329"/>
          </a:xfrm>
          <a:prstGeom prst="rect">
            <a:avLst/>
          </a:prstGeom>
          <a:noFill/>
        </p:spPr>
        <p:txBody>
          <a:bodyPr wrap="square" rtlCol="0">
            <a:spAutoFit/>
          </a:bodyPr>
          <a:lstStyle/>
          <a:p>
            <a:pPr>
              <a:spcBef>
                <a:spcPts val="600"/>
              </a:spcBef>
            </a:pPr>
            <a:r>
              <a:rPr lang="en-US" b="1">
                <a:solidFill>
                  <a:schemeClr val="bg1"/>
                </a:solidFill>
                <a:effectLst>
                  <a:outerShdw blurRad="38100" dist="38100" dir="2700000" algn="tl">
                    <a:srgbClr val="000000">
                      <a:alpha val="43137"/>
                    </a:srgbClr>
                  </a:outerShdw>
                </a:effectLst>
              </a:rPr>
              <a:t>God decided to eradicate humankind because of their wickedness (Gn. 6:5-8), and He ordered Noah to build an ark (Gn. 6:13-19). Noah’s attitude proved where his treasure was:</a:t>
            </a:r>
            <a:endParaRPr lang="es-ES" b="1" dirty="0">
              <a:solidFill>
                <a:schemeClr val="bg1"/>
              </a:solidFill>
              <a:effectLst>
                <a:outerShdw blurRad="38100" dist="38100" dir="2700000" algn="tl">
                  <a:srgbClr val="000000">
                    <a:alpha val="43137"/>
                  </a:srgbClr>
                </a:outerShdw>
              </a:effectLst>
            </a:endParaRPr>
          </a:p>
        </p:txBody>
      </p:sp>
      <p:graphicFrame>
        <p:nvGraphicFramePr>
          <p:cNvPr id="2" name="Diagrama 1">
            <a:extLst>
              <a:ext uri="{FF2B5EF4-FFF2-40B4-BE49-F238E27FC236}">
                <a16:creationId xmlns:a16="http://schemas.microsoft.com/office/drawing/2014/main" id="{93EC1731-BF21-1BE0-1342-CC8489746F6F}"/>
              </a:ext>
            </a:extLst>
          </p:cNvPr>
          <p:cNvGraphicFramePr/>
          <p:nvPr>
            <p:extLst>
              <p:ext uri="{D42A27DB-BD31-4B8C-83A1-F6EECF244321}">
                <p14:modId xmlns:p14="http://schemas.microsoft.com/office/powerpoint/2010/main" val="3904889519"/>
              </p:ext>
            </p:extLst>
          </p:nvPr>
        </p:nvGraphicFramePr>
        <p:xfrm>
          <a:off x="148853" y="2282865"/>
          <a:ext cx="5968411" cy="1754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E9290B32-1752-2037-46CC-4DA844E99258}"/>
              </a:ext>
            </a:extLst>
          </p:cNvPr>
          <p:cNvSpPr txBox="1"/>
          <p:nvPr/>
        </p:nvSpPr>
        <p:spPr>
          <a:xfrm>
            <a:off x="148854" y="4122078"/>
            <a:ext cx="5713229" cy="923330"/>
          </a:xfrm>
          <a:prstGeom prst="rect">
            <a:avLst/>
          </a:prstGeom>
          <a:noFill/>
        </p:spPr>
        <p:txBody>
          <a:bodyPr wrap="square" rtlCol="0">
            <a:spAutoFit/>
          </a:bodyPr>
          <a:lstStyle/>
          <a:p>
            <a:pPr>
              <a:spcBef>
                <a:spcPts val="600"/>
              </a:spcBef>
            </a:pPr>
            <a:r>
              <a:rPr lang="en-US" b="1">
                <a:solidFill>
                  <a:schemeClr val="bg1"/>
                </a:solidFill>
                <a:effectLst>
                  <a:outerShdw blurRad="38100" dist="38100" dir="2700000" algn="tl">
                    <a:srgbClr val="000000">
                      <a:alpha val="43137"/>
                    </a:srgbClr>
                  </a:outerShdw>
                </a:effectLst>
              </a:rPr>
              <a:t>We face similar challenges today. The experts claim that Creation (the foundation of Sabbath) was impossible. Will we obey God and preach to our fellow citizens?</a:t>
            </a:r>
            <a:endParaRPr lang="es-ES" b="1" dirty="0">
              <a:solidFill>
                <a:schemeClr val="bg1"/>
              </a:solidFill>
              <a:effectLst>
                <a:outerShdw blurRad="38100" dist="38100" dir="2700000" algn="tl">
                  <a:srgbClr val="000000">
                    <a:alpha val="43137"/>
                  </a:srgbClr>
                </a:outerShdw>
              </a:effectLst>
            </a:endParaRPr>
          </a:p>
        </p:txBody>
      </p:sp>
      <p:pic>
        <p:nvPicPr>
          <p:cNvPr id="4" name="Imagen 3" descr="Imagen que contiene colorido, comida, mujer, viendo&#10;&#10;Descripción generada automáticamente">
            <a:extLst>
              <a:ext uri="{FF2B5EF4-FFF2-40B4-BE49-F238E27FC236}">
                <a16:creationId xmlns:a16="http://schemas.microsoft.com/office/drawing/2014/main" id="{CF08C9C2-218A-DB0B-A133-5EBB78567CF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221226" y="1189969"/>
            <a:ext cx="2866739" cy="3885640"/>
          </a:xfrm>
          <a:prstGeom prst="rect">
            <a:avLst/>
          </a:prstGeom>
          <a:scene3d>
            <a:camera prst="orthographicFront"/>
            <a:lightRig rig="threePt" dir="t"/>
          </a:scene3d>
          <a:sp3d>
            <a:bevelT prst="relaxedInset"/>
          </a:sp3d>
        </p:spPr>
      </p:pic>
    </p:spTree>
    <p:extLst>
      <p:ext uri="{BB962C8B-B14F-4D97-AF65-F5344CB8AC3E}">
        <p14:creationId xmlns:p14="http://schemas.microsoft.com/office/powerpoint/2010/main" val="233616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290">
                                          <p:stCondLst>
                                            <p:cond delay="0"/>
                                          </p:stCondLst>
                                        </p:cTn>
                                        <p:tgtEl>
                                          <p:spTgt spid="6"/>
                                        </p:tgtEl>
                                      </p:cBhvr>
                                    </p:animEffect>
                                    <p:anim calcmode="lin" valueType="num">
                                      <p:cBhvr>
                                        <p:cTn id="17"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22" dur="13">
                                          <p:stCondLst>
                                            <p:cond delay="325"/>
                                          </p:stCondLst>
                                        </p:cTn>
                                        <p:tgtEl>
                                          <p:spTgt spid="6"/>
                                        </p:tgtEl>
                                      </p:cBhvr>
                                      <p:to x="100000" y="60000"/>
                                    </p:animScale>
                                    <p:animScale>
                                      <p:cBhvr>
                                        <p:cTn id="23" dur="83" decel="50000">
                                          <p:stCondLst>
                                            <p:cond delay="338"/>
                                          </p:stCondLst>
                                        </p:cTn>
                                        <p:tgtEl>
                                          <p:spTgt spid="6"/>
                                        </p:tgtEl>
                                      </p:cBhvr>
                                      <p:to x="100000" y="100000"/>
                                    </p:animScale>
                                    <p:animScale>
                                      <p:cBhvr>
                                        <p:cTn id="24" dur="13">
                                          <p:stCondLst>
                                            <p:cond delay="656"/>
                                          </p:stCondLst>
                                        </p:cTn>
                                        <p:tgtEl>
                                          <p:spTgt spid="6"/>
                                        </p:tgtEl>
                                      </p:cBhvr>
                                      <p:to x="100000" y="80000"/>
                                    </p:animScale>
                                    <p:animScale>
                                      <p:cBhvr>
                                        <p:cTn id="25" dur="83" decel="50000">
                                          <p:stCondLst>
                                            <p:cond delay="669"/>
                                          </p:stCondLst>
                                        </p:cTn>
                                        <p:tgtEl>
                                          <p:spTgt spid="6"/>
                                        </p:tgtEl>
                                      </p:cBhvr>
                                      <p:to x="100000" y="100000"/>
                                    </p:animScale>
                                    <p:animScale>
                                      <p:cBhvr>
                                        <p:cTn id="26" dur="13">
                                          <p:stCondLst>
                                            <p:cond delay="821"/>
                                          </p:stCondLst>
                                        </p:cTn>
                                        <p:tgtEl>
                                          <p:spTgt spid="6"/>
                                        </p:tgtEl>
                                      </p:cBhvr>
                                      <p:to x="100000" y="90000"/>
                                    </p:animScale>
                                    <p:animScale>
                                      <p:cBhvr>
                                        <p:cTn id="27" dur="83" decel="50000">
                                          <p:stCondLst>
                                            <p:cond delay="834"/>
                                          </p:stCondLst>
                                        </p:cTn>
                                        <p:tgtEl>
                                          <p:spTgt spid="6"/>
                                        </p:tgtEl>
                                      </p:cBhvr>
                                      <p:to x="100000" y="100000"/>
                                    </p:animScale>
                                    <p:animScale>
                                      <p:cBhvr>
                                        <p:cTn id="28" dur="13">
                                          <p:stCondLst>
                                            <p:cond delay="904"/>
                                          </p:stCondLst>
                                        </p:cTn>
                                        <p:tgtEl>
                                          <p:spTgt spid="6"/>
                                        </p:tgtEl>
                                      </p:cBhvr>
                                      <p:to x="100000" y="95000"/>
                                    </p:animScale>
                                    <p:animScale>
                                      <p:cBhvr>
                                        <p:cTn id="29" dur="83" decel="50000">
                                          <p:stCondLst>
                                            <p:cond delay="917"/>
                                          </p:stCondLst>
                                        </p:cTn>
                                        <p:tgtEl>
                                          <p:spTgt spid="6"/>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7" dur="1000" fill="hold"/>
                                        <p:tgtEl>
                                          <p:spTgt spid="4"/>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4"/>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2">
                                            <p:graphicEl>
                                              <a:dgm id="{583201C9-36D0-443D-A381-A88665190A81}"/>
                                            </p:graphicEl>
                                          </p:spTgt>
                                        </p:tgtEl>
                                        <p:attrNameLst>
                                          <p:attrName>style.visibility</p:attrName>
                                        </p:attrNameLst>
                                      </p:cBhvr>
                                      <p:to>
                                        <p:strVal val="visible"/>
                                      </p:to>
                                    </p:set>
                                    <p:animEffect transition="in" filter="randombar(horizontal)">
                                      <p:cBhvr>
                                        <p:cTn id="50" dur="500"/>
                                        <p:tgtEl>
                                          <p:spTgt spid="2">
                                            <p:graphicEl>
                                              <a:dgm id="{583201C9-36D0-443D-A381-A88665190A81}"/>
                                            </p:graphicEl>
                                          </p:spTgt>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
                                            <p:graphicEl>
                                              <a:dgm id="{EED31B1B-BE1D-4B6E-90F5-AD06A69913A9}"/>
                                            </p:graphicEl>
                                          </p:spTgt>
                                        </p:tgtEl>
                                        <p:attrNameLst>
                                          <p:attrName>style.visibility</p:attrName>
                                        </p:attrNameLst>
                                      </p:cBhvr>
                                      <p:to>
                                        <p:strVal val="visible"/>
                                      </p:to>
                                    </p:set>
                                    <p:animEffect transition="in" filter="randombar(horizontal)">
                                      <p:cBhvr>
                                        <p:cTn id="53" dur="500"/>
                                        <p:tgtEl>
                                          <p:spTgt spid="2">
                                            <p:graphicEl>
                                              <a:dgm id="{EED31B1B-BE1D-4B6E-90F5-AD06A69913A9}"/>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2">
                                            <p:graphicEl>
                                              <a:dgm id="{FA4DC257-CF5E-46F3-A61C-33403DA59B7D}"/>
                                            </p:graphicEl>
                                          </p:spTgt>
                                        </p:tgtEl>
                                        <p:attrNameLst>
                                          <p:attrName>style.visibility</p:attrName>
                                        </p:attrNameLst>
                                      </p:cBhvr>
                                      <p:to>
                                        <p:strVal val="visible"/>
                                      </p:to>
                                    </p:set>
                                    <p:animEffect transition="in" filter="randombar(horizontal)">
                                      <p:cBhvr>
                                        <p:cTn id="58" dur="500"/>
                                        <p:tgtEl>
                                          <p:spTgt spid="2">
                                            <p:graphicEl>
                                              <a:dgm id="{FA4DC257-CF5E-46F3-A61C-33403DA59B7D}"/>
                                            </p:graphicEl>
                                          </p:spTgt>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2">
                                            <p:graphicEl>
                                              <a:dgm id="{F2B11F46-9515-43CB-AD89-74956C3F2B45}"/>
                                            </p:graphicEl>
                                          </p:spTgt>
                                        </p:tgtEl>
                                        <p:attrNameLst>
                                          <p:attrName>style.visibility</p:attrName>
                                        </p:attrNameLst>
                                      </p:cBhvr>
                                      <p:to>
                                        <p:strVal val="visible"/>
                                      </p:to>
                                    </p:set>
                                    <p:animEffect transition="in" filter="randombar(horizontal)">
                                      <p:cBhvr>
                                        <p:cTn id="61" dur="500"/>
                                        <p:tgtEl>
                                          <p:spTgt spid="2">
                                            <p:graphicEl>
                                              <a:dgm id="{F2B11F46-9515-43CB-AD89-74956C3F2B4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left)">
                                      <p:cBhvr>
                                        <p:cTn id="6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Graphic spid="2" grpId="0">
        <p:bldSub>
          <a:bldDgm bld="one"/>
        </p:bldSub>
      </p:bldGraphic>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BF7D2-4E18-0845-E707-372B707A8D34}"/>
              </a:ext>
            </a:extLst>
          </p:cNvPr>
          <p:cNvSpPr>
            <a:spLocks noGrp="1"/>
          </p:cNvSpPr>
          <p:nvPr>
            <p:ph type="title"/>
          </p:nvPr>
        </p:nvSpPr>
        <p:spPr/>
        <p:txBody>
          <a:bodyPr/>
          <a:lstStyle/>
          <a:p>
            <a:r>
              <a:rPr lang="en-CA" dirty="0"/>
              <a:t>Noah Found Grace</a:t>
            </a:r>
          </a:p>
        </p:txBody>
      </p:sp>
      <p:sp>
        <p:nvSpPr>
          <p:cNvPr id="3" name="Content Placeholder 2">
            <a:extLst>
              <a:ext uri="{FF2B5EF4-FFF2-40B4-BE49-F238E27FC236}">
                <a16:creationId xmlns:a16="http://schemas.microsoft.com/office/drawing/2014/main" id="{2AC0E0A1-A0AF-5CBE-363D-B4EE6B886321}"/>
              </a:ext>
            </a:extLst>
          </p:cNvPr>
          <p:cNvSpPr>
            <a:spLocks noGrp="1"/>
          </p:cNvSpPr>
          <p:nvPr>
            <p:ph idx="1"/>
          </p:nvPr>
        </p:nvSpPr>
        <p:spPr/>
        <p:txBody>
          <a:bodyPr>
            <a:normAutofit/>
          </a:bodyPr>
          <a:lstStyle/>
          <a:p>
            <a:r>
              <a:rPr lang="en-CA" dirty="0"/>
              <a:t>Questions from Noah Found Grace:</a:t>
            </a:r>
          </a:p>
          <a:p>
            <a:endParaRPr lang="en-CA" dirty="0"/>
          </a:p>
          <a:p>
            <a:r>
              <a:rPr lang="en-CA" dirty="0"/>
              <a:t>Genesis 6:5–14. What radical changes came into Noah’s life as a result of obeying God? What principles can we find here for ourselves in a world that needs to be warned about impending doom?</a:t>
            </a:r>
          </a:p>
          <a:p>
            <a:endParaRPr lang="en-CA" dirty="0"/>
          </a:p>
          <a:p>
            <a:r>
              <a:rPr lang="en-CA" dirty="0"/>
              <a:t>How ready would you be to make a major change in your life for God if, like Noah, you were called to do just that? (Hint: See Luke 16:10.)	</a:t>
            </a:r>
          </a:p>
          <a:p>
            <a:pPr lvl="1"/>
            <a:endParaRPr lang="en-CA" dirty="0"/>
          </a:p>
          <a:p>
            <a:pPr lvl="1"/>
            <a:r>
              <a:rPr lang="en-CA" dirty="0"/>
              <a:t>10 He who is faithful in what is least is faithful also in much; and he who is unjust in what is least is unjust also in much. Luke 16:10</a:t>
            </a:r>
          </a:p>
        </p:txBody>
      </p:sp>
    </p:spTree>
    <p:extLst>
      <p:ext uri="{BB962C8B-B14F-4D97-AF65-F5344CB8AC3E}">
        <p14:creationId xmlns:p14="http://schemas.microsoft.com/office/powerpoint/2010/main" val="62214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7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612B240-C72B-84E1-D78F-E96F0C6D9618}"/>
              </a:ext>
            </a:extLst>
          </p:cNvPr>
          <p:cNvSpPr txBox="1"/>
          <p:nvPr/>
        </p:nvSpPr>
        <p:spPr>
          <a:xfrm>
            <a:off x="0" y="-36000"/>
            <a:ext cx="9143999" cy="769441"/>
          </a:xfrm>
          <a:prstGeom prst="rect">
            <a:avLst/>
          </a:prstGeom>
          <a:noFill/>
        </p:spPr>
        <p:txBody>
          <a:bodyPr wrap="square">
            <a:spAutoFit/>
            <a:scene3d>
              <a:camera prst="orthographicFront"/>
              <a:lightRig rig="soft" dir="t"/>
            </a:scene3d>
            <a:sp3d extrusionH="57150" contourW="25400">
              <a:bevelT h="25400" prst="softRound"/>
              <a:contourClr>
                <a:schemeClr val="accent2">
                  <a:lumMod val="50000"/>
                </a:schemeClr>
              </a:contourClr>
            </a:sp3d>
          </a:bodyPr>
          <a:lstStyle/>
          <a:p>
            <a:pPr algn="ctr"/>
            <a:r>
              <a:rPr lang="es-ES" sz="4400" b="1">
                <a:ln w="22225">
                  <a:noFill/>
                  <a:prstDash val="solid"/>
                </a:ln>
                <a:solidFill>
                  <a:schemeClr val="accent2">
                    <a:lumMod val="40000"/>
                    <a:lumOff val="60000"/>
                  </a:schemeClr>
                </a:solidFill>
              </a:rPr>
              <a:t>ABRAHAM, OBEYING BY FAITH</a:t>
            </a:r>
            <a:endParaRPr lang="es-ES" sz="4400" b="1" dirty="0">
              <a:ln w="22225">
                <a:noFill/>
                <a:prstDash val="solid"/>
              </a:ln>
              <a:solidFill>
                <a:schemeClr val="accent2">
                  <a:lumMod val="40000"/>
                  <a:lumOff val="60000"/>
                </a:schemeClr>
              </a:solidFill>
            </a:endParaRPr>
          </a:p>
        </p:txBody>
      </p:sp>
      <p:sp>
        <p:nvSpPr>
          <p:cNvPr id="4" name="CuadroTexto 3">
            <a:extLst>
              <a:ext uri="{FF2B5EF4-FFF2-40B4-BE49-F238E27FC236}">
                <a16:creationId xmlns:a16="http://schemas.microsoft.com/office/drawing/2014/main" id="{3571C529-79F1-2D66-56B1-346A18ED7FC6}"/>
              </a:ext>
            </a:extLst>
          </p:cNvPr>
          <p:cNvSpPr txBox="1"/>
          <p:nvPr/>
        </p:nvSpPr>
        <p:spPr>
          <a:xfrm>
            <a:off x="103647" y="568858"/>
            <a:ext cx="8936705" cy="553998"/>
          </a:xfrm>
          <a:prstGeom prst="rect">
            <a:avLst/>
          </a:prstGeom>
          <a:noFill/>
        </p:spPr>
        <p:txBody>
          <a:bodyPr wrap="square">
            <a:spAutoFit/>
            <a:scene3d>
              <a:camera prst="orthographicFront"/>
              <a:lightRig rig="threePt" dir="t"/>
            </a:scene3d>
            <a:sp3d extrusionH="57150">
              <a:bevelT w="38100" h="38100"/>
            </a:sp3d>
          </a:bodyPr>
          <a:lstStyle/>
          <a:p>
            <a:pPr algn="ctr"/>
            <a:r>
              <a:rPr lang="es-ES" sz="1500" b="1">
                <a:solidFill>
                  <a:schemeClr val="accent3">
                    <a:lumMod val="60000"/>
                    <a:lumOff val="40000"/>
                  </a:schemeClr>
                </a:solidFill>
                <a:latin typeface="Comic Sans MS" panose="030F0702030302020204" pitchFamily="66" charset="0"/>
              </a:rPr>
              <a:t>“</a:t>
            </a:r>
            <a:r>
              <a:rPr lang="en-US" sz="1500" b="1">
                <a:solidFill>
                  <a:schemeClr val="accent3">
                    <a:lumMod val="60000"/>
                    <a:lumOff val="40000"/>
                  </a:schemeClr>
                </a:solidFill>
                <a:latin typeface="Comic Sans MS" panose="030F0702030302020204" pitchFamily="66" charset="0"/>
              </a:rPr>
              <a:t>By faith Abraham obeyed when he was called to go out to the place which he would receive as an inheritance. And he went out, not knowing where he was going.</a:t>
            </a:r>
            <a:r>
              <a:rPr lang="es-ES" sz="1500" b="1">
                <a:solidFill>
                  <a:schemeClr val="accent3">
                    <a:lumMod val="60000"/>
                    <a:lumOff val="40000"/>
                  </a:schemeClr>
                </a:solidFill>
                <a:latin typeface="Comic Sans MS" panose="030F0702030302020204" pitchFamily="66" charset="0"/>
              </a:rPr>
              <a:t>” </a:t>
            </a:r>
            <a:r>
              <a:rPr lang="es-ES" sz="1200" b="1">
                <a:solidFill>
                  <a:schemeClr val="accent3">
                    <a:lumMod val="60000"/>
                    <a:lumOff val="40000"/>
                  </a:schemeClr>
                </a:solidFill>
                <a:latin typeface="Comic Sans MS" panose="030F0702030302020204" pitchFamily="66" charset="0"/>
              </a:rPr>
              <a:t>(Hebrews 11:8</a:t>
            </a:r>
            <a:r>
              <a:rPr lang="es-ES" sz="1200" b="1" dirty="0">
                <a:solidFill>
                  <a:schemeClr val="accent3">
                    <a:lumMod val="60000"/>
                    <a:lumOff val="40000"/>
                  </a:schemeClr>
                </a:solidFill>
                <a:latin typeface="Comic Sans MS" panose="030F0702030302020204" pitchFamily="66" charset="0"/>
              </a:rPr>
              <a:t>)</a:t>
            </a:r>
          </a:p>
        </p:txBody>
      </p:sp>
      <p:sp>
        <p:nvSpPr>
          <p:cNvPr id="5" name="CuadroTexto 4">
            <a:extLst>
              <a:ext uri="{FF2B5EF4-FFF2-40B4-BE49-F238E27FC236}">
                <a16:creationId xmlns:a16="http://schemas.microsoft.com/office/drawing/2014/main" id="{2268DC5E-5F34-3E4C-D224-5119FAC31157}"/>
              </a:ext>
            </a:extLst>
          </p:cNvPr>
          <p:cNvSpPr txBox="1"/>
          <p:nvPr/>
        </p:nvSpPr>
        <p:spPr>
          <a:xfrm>
            <a:off x="3850333" y="1201171"/>
            <a:ext cx="5196414" cy="2385268"/>
          </a:xfrm>
          <a:prstGeom prst="rect">
            <a:avLst/>
          </a:prstGeom>
          <a:noFill/>
        </p:spPr>
        <p:txBody>
          <a:bodyPr wrap="square" rtlCol="0">
            <a:spAutoFit/>
          </a:bodyPr>
          <a:lstStyle/>
          <a:p>
            <a:pPr>
              <a:spcBef>
                <a:spcPts val="600"/>
              </a:spcBef>
            </a:pPr>
            <a:r>
              <a:rPr lang="en-US" b="1"/>
              <a:t>Abraham is considered to be the father of faith (Gal. 3:7). His first act of faith was to leave everything he had behind (his “treasures on earth”) to receive what God was promising (“treasures in heaven”).</a:t>
            </a:r>
            <a:endParaRPr lang="es-ES" b="1" dirty="0"/>
          </a:p>
          <a:p>
            <a:pPr>
              <a:spcBef>
                <a:spcPts val="600"/>
              </a:spcBef>
            </a:pPr>
            <a:r>
              <a:rPr lang="en-US" b="1"/>
              <a:t>He had been promised a land, but he only got a small piece of land in Machpelah (Gn. 23:17-20). However, he never stopped obeying God, waiting for a much better inheritance from Him (Heb. 11:8-10).</a:t>
            </a:r>
            <a:endParaRPr lang="es-ES" b="1" dirty="0"/>
          </a:p>
        </p:txBody>
      </p:sp>
      <p:pic>
        <p:nvPicPr>
          <p:cNvPr id="6" name="Imagen 5" descr="Un grupo de personas en medio de una vaca&#10;&#10;Descripción generada automáticamente con confianza media">
            <a:extLst>
              <a:ext uri="{FF2B5EF4-FFF2-40B4-BE49-F238E27FC236}">
                <a16:creationId xmlns:a16="http://schemas.microsoft.com/office/drawing/2014/main" id="{D2D7BCDD-305E-38EE-C139-1B13F7557F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247" y="1291157"/>
            <a:ext cx="1779677" cy="2373644"/>
          </a:xfrm>
          <a:prstGeom prst="snip2DiagRect">
            <a:avLst>
              <a:gd name="adj1" fmla="val 16613"/>
              <a:gd name="adj2" fmla="val 16667"/>
            </a:avLst>
          </a:prstGeom>
          <a:solidFill>
            <a:srgbClr val="FFFFFF">
              <a:shade val="85000"/>
            </a:srgbClr>
          </a:solidFill>
          <a:ln w="57150" cap="sq">
            <a:solidFill>
              <a:schemeClr val="accent3">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Hombre con sombrero&#10;&#10;Descripción generada automáticamente con confianza baja">
            <a:extLst>
              <a:ext uri="{FF2B5EF4-FFF2-40B4-BE49-F238E27FC236}">
                <a16:creationId xmlns:a16="http://schemas.microsoft.com/office/drawing/2014/main" id="{85E2E72C-7706-6B88-9439-956A863ECF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64262" y="1291157"/>
            <a:ext cx="1779677" cy="2373644"/>
          </a:xfrm>
          <a:prstGeom prst="snip2DiagRect">
            <a:avLst/>
          </a:prstGeom>
          <a:solidFill>
            <a:srgbClr val="FFFFFF">
              <a:shade val="85000"/>
            </a:srgbClr>
          </a:solidFill>
          <a:ln w="5715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7D3A7B79-081D-7FD0-126E-F89504FEFDE7}"/>
              </a:ext>
            </a:extLst>
          </p:cNvPr>
          <p:cNvSpPr txBox="1"/>
          <p:nvPr/>
        </p:nvSpPr>
        <p:spPr>
          <a:xfrm>
            <a:off x="2414878" y="3836636"/>
            <a:ext cx="4572000" cy="1200329"/>
          </a:xfrm>
          <a:prstGeom prst="rect">
            <a:avLst/>
          </a:prstGeom>
          <a:noFill/>
        </p:spPr>
        <p:txBody>
          <a:bodyPr wrap="square">
            <a:spAutoFit/>
          </a:bodyPr>
          <a:lstStyle/>
          <a:p>
            <a:pPr>
              <a:spcBef>
                <a:spcPts val="600"/>
              </a:spcBef>
            </a:pPr>
            <a:r>
              <a:rPr lang="en-US" b="1"/>
              <a:t>The greatest treasure Abraham had on earth was a character similar to Jesus’. That is why his contemporaries considered him a “prince of God” (Gn. 23:6).</a:t>
            </a:r>
            <a:endParaRPr lang="es-ES" b="1" dirty="0"/>
          </a:p>
        </p:txBody>
      </p:sp>
      <p:pic>
        <p:nvPicPr>
          <p:cNvPr id="12" name="Imagen 11" descr="Un atardecer en el mar&#10;&#10;Descripción generada automáticamente">
            <a:extLst>
              <a:ext uri="{FF2B5EF4-FFF2-40B4-BE49-F238E27FC236}">
                <a16:creationId xmlns:a16="http://schemas.microsoft.com/office/drawing/2014/main" id="{75ACE0B1-C675-D2BA-1139-50505B30D5E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57951" y="3863439"/>
            <a:ext cx="1920083" cy="1090162"/>
          </a:xfrm>
          <a:prstGeom prst="snip2DiagRect">
            <a:avLst/>
          </a:prstGeom>
          <a:solidFill>
            <a:srgbClr val="FFFFFF">
              <a:shade val="85000"/>
            </a:srgbClr>
          </a:solidFill>
          <a:ln w="5715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a:extLst>
              <a:ext uri="{FF2B5EF4-FFF2-40B4-BE49-F238E27FC236}">
                <a16:creationId xmlns:a16="http://schemas.microsoft.com/office/drawing/2014/main" id="{032569C1-0A58-9878-F014-A992A3A23E0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1247" y="3820384"/>
            <a:ext cx="2189758" cy="1133216"/>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0064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52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anim calcmode="lin" valueType="num">
                                      <p:cBhvr>
                                        <p:cTn id="24" dur="500" fill="hold"/>
                                        <p:tgtEl>
                                          <p:spTgt spid="6"/>
                                        </p:tgtEl>
                                        <p:attrNameLst>
                                          <p:attrName>ppt_x</p:attrName>
                                        </p:attrNameLst>
                                      </p:cBhvr>
                                      <p:tavLst>
                                        <p:tav tm="0">
                                          <p:val>
                                            <p:fltVal val="0.5"/>
                                          </p:val>
                                        </p:tav>
                                        <p:tav tm="100000">
                                          <p:val>
                                            <p:strVal val="#ppt_x"/>
                                          </p:val>
                                        </p:tav>
                                      </p:tavLst>
                                    </p:anim>
                                    <p:anim calcmode="lin" valueType="num">
                                      <p:cBhvr>
                                        <p:cTn id="25"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wipe(left)">
                                      <p:cBhvr>
                                        <p:cTn id="30" dur="5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strips(downRight)">
                                      <p:cBhvr>
                                        <p:cTn id="35" dur="500"/>
                                        <p:tgtEl>
                                          <p:spTgt spid="8"/>
                                        </p:tgtEl>
                                      </p:cBhvr>
                                    </p:animEffect>
                                  </p:childTnLst>
                                </p:cTn>
                              </p:par>
                              <p:par>
                                <p:cTn id="36" presetID="18" presetClass="entr" presetSubtype="9"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strips(upLeft)">
                                      <p:cBhvr>
                                        <p:cTn id="38" dur="500"/>
                                        <p:tgtEl>
                                          <p:spTgt spid="1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wipe(left)">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900" decel="100000" fill="hold"/>
                                        <p:tgtEl>
                                          <p:spTgt spid="1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BF7D2-4E18-0845-E707-372B707A8D34}"/>
              </a:ext>
            </a:extLst>
          </p:cNvPr>
          <p:cNvSpPr>
            <a:spLocks noGrp="1"/>
          </p:cNvSpPr>
          <p:nvPr>
            <p:ph type="title"/>
          </p:nvPr>
        </p:nvSpPr>
        <p:spPr/>
        <p:txBody>
          <a:bodyPr>
            <a:normAutofit/>
          </a:bodyPr>
          <a:lstStyle/>
          <a:p>
            <a:r>
              <a:rPr lang="en-CA" dirty="0"/>
              <a:t>Abram, the Father of the Faithful</a:t>
            </a:r>
          </a:p>
        </p:txBody>
      </p:sp>
      <p:sp>
        <p:nvSpPr>
          <p:cNvPr id="3" name="Content Placeholder 2">
            <a:extLst>
              <a:ext uri="{FF2B5EF4-FFF2-40B4-BE49-F238E27FC236}">
                <a16:creationId xmlns:a16="http://schemas.microsoft.com/office/drawing/2014/main" id="{2AC0E0A1-A0AF-5CBE-363D-B4EE6B886321}"/>
              </a:ext>
            </a:extLst>
          </p:cNvPr>
          <p:cNvSpPr>
            <a:spLocks noGrp="1"/>
          </p:cNvSpPr>
          <p:nvPr>
            <p:ph idx="1"/>
          </p:nvPr>
        </p:nvSpPr>
        <p:spPr/>
        <p:txBody>
          <a:bodyPr>
            <a:normAutofit/>
          </a:bodyPr>
          <a:lstStyle/>
          <a:p>
            <a:r>
              <a:rPr lang="en-CA" dirty="0"/>
              <a:t>Questions from Abram, the Father of the Faithful:</a:t>
            </a:r>
          </a:p>
          <a:p>
            <a:r>
              <a:rPr lang="en-CA" dirty="0"/>
              <a:t>Genesis 12:1–3. How were “all the families of the earth .  .  . blessed” as a result of this promise and its acceptance?</a:t>
            </a:r>
          </a:p>
          <a:p>
            <a:r>
              <a:rPr lang="en-CA" dirty="0"/>
              <a:t>Hebrews 11:8–13. What is the relevant message to us here?</a:t>
            </a:r>
          </a:p>
          <a:p>
            <a:r>
              <a:rPr lang="en-CA" dirty="0"/>
              <a:t>Read 2 Corinthians 4:18. How should the message of this verse impact the kind of spiritual decisions that we make? How did both Moses and Abraham follow that same principle?</a:t>
            </a:r>
          </a:p>
          <a:p>
            <a:pPr lvl="1"/>
            <a:r>
              <a:rPr lang="en-CA" dirty="0"/>
              <a:t>How should the message of this verse impact the kind of spiritual decisions that we make? How did both Moses and Abraham follow that same principle? 2 Corinthians 4:18. </a:t>
            </a:r>
          </a:p>
        </p:txBody>
      </p:sp>
    </p:spTree>
    <p:extLst>
      <p:ext uri="{BB962C8B-B14F-4D97-AF65-F5344CB8AC3E}">
        <p14:creationId xmlns:p14="http://schemas.microsoft.com/office/powerpoint/2010/main" val="203505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Office Theme 2013 - 2022</Template>
  <TotalTime>741</TotalTime>
  <Words>1838</Words>
  <Application>Microsoft Office PowerPoint</Application>
  <PresentationFormat>On-screen Show (16:9)</PresentationFormat>
  <Paragraphs>87</Paragraphs>
  <Slides>18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Trebuchet MS</vt:lpstr>
      <vt:lpstr>Calibri</vt:lpstr>
      <vt:lpstr>Constantia</vt:lpstr>
      <vt:lpstr>Arial</vt:lpstr>
      <vt:lpstr>Calibri Light</vt:lpstr>
      <vt:lpstr>Wingdings 3</vt:lpstr>
      <vt:lpstr>Comic Sans MS</vt:lpstr>
      <vt:lpstr>1_Tema de Office</vt:lpstr>
      <vt:lpstr>Facet</vt:lpstr>
      <vt:lpstr>PowerPoint Presentation</vt:lpstr>
      <vt:lpstr>Welcome</vt:lpstr>
      <vt:lpstr>PowerPoint Presentation</vt:lpstr>
      <vt:lpstr>PowerPoint Presentation</vt:lpstr>
      <vt:lpstr>PowerPoint Presentation</vt:lpstr>
      <vt:lpstr>PowerPoint Presentation</vt:lpstr>
      <vt:lpstr>Noah Found Grace</vt:lpstr>
      <vt:lpstr>PowerPoint Presentation</vt:lpstr>
      <vt:lpstr>Abram, the Father of the Faithful</vt:lpstr>
      <vt:lpstr>PowerPoint Presentation</vt:lpstr>
      <vt:lpstr>Moses in Egypt</vt:lpstr>
      <vt:lpstr>PowerPoint Presentation</vt:lpstr>
      <vt:lpstr>PowerPoint Presentation</vt:lpstr>
      <vt:lpstr>Lot’s Bad Decisions</vt:lpstr>
      <vt:lpstr>PowerPoint Presentation</vt:lpstr>
      <vt:lpstr>From Deceiver to Prince</vt:lpstr>
      <vt:lpstr>PowerPoint Presentation</vt:lpstr>
      <vt:lpstr>Discussion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Claudette Charles</cp:lastModifiedBy>
  <cp:revision>93</cp:revision>
  <dcterms:created xsi:type="dcterms:W3CDTF">2023-01-15T09:18:29Z</dcterms:created>
  <dcterms:modified xsi:type="dcterms:W3CDTF">2023-01-29T20:00:07Z</dcterms:modified>
</cp:coreProperties>
</file>