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87" r:id="rId2"/>
    <p:sldId id="593" r:id="rId3"/>
    <p:sldId id="602" r:id="rId4"/>
    <p:sldId id="592" r:id="rId5"/>
    <p:sldId id="669" r:id="rId6"/>
    <p:sldId id="588" r:id="rId7"/>
    <p:sldId id="600" r:id="rId8"/>
    <p:sldId id="589" r:id="rId9"/>
    <p:sldId id="590" r:id="rId10"/>
    <p:sldId id="683" r:id="rId11"/>
    <p:sldId id="591" r:id="rId12"/>
    <p:sldId id="594" r:id="rId13"/>
    <p:sldId id="595" r:id="rId14"/>
    <p:sldId id="684" r:id="rId15"/>
    <p:sldId id="596" r:id="rId16"/>
    <p:sldId id="658" r:id="rId17"/>
    <p:sldId id="659" r:id="rId18"/>
    <p:sldId id="660" r:id="rId19"/>
    <p:sldId id="661" r:id="rId20"/>
    <p:sldId id="668" r:id="rId21"/>
    <p:sldId id="597" r:id="rId22"/>
    <p:sldId id="667" r:id="rId23"/>
    <p:sldId id="598" r:id="rId24"/>
    <p:sldId id="599" r:id="rId25"/>
    <p:sldId id="662" r:id="rId26"/>
    <p:sldId id="663" r:id="rId27"/>
    <p:sldId id="664" r:id="rId28"/>
    <p:sldId id="665" r:id="rId29"/>
    <p:sldId id="670" r:id="rId30"/>
    <p:sldId id="666" r:id="rId31"/>
    <p:sldId id="671" r:id="rId32"/>
    <p:sldId id="672" r:id="rId33"/>
    <p:sldId id="673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Zackrison" initials="JZ" lastIdx="2" clrIdx="0">
    <p:extLst>
      <p:ext uri="{19B8F6BF-5375-455C-9EA6-DF929625EA0E}">
        <p15:presenceInfo xmlns:p15="http://schemas.microsoft.com/office/powerpoint/2012/main" userId="abf6205a5e485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34817"/>
    <a:srgbClr val="E9E5DC"/>
    <a:srgbClr val="9B320E"/>
    <a:srgbClr val="523C88"/>
    <a:srgbClr val="E96333"/>
    <a:srgbClr val="FF3300"/>
    <a:srgbClr val="00B0F0"/>
    <a:srgbClr val="F2F2F2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71" autoAdjust="0"/>
    <p:restoredTop sz="86358" autoAdjust="0"/>
  </p:normalViewPr>
  <p:slideViewPr>
    <p:cSldViewPr>
      <p:cViewPr varScale="1">
        <p:scale>
          <a:sx n="38" d="100"/>
          <a:sy n="38" d="100"/>
        </p:scale>
        <p:origin x="13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112"/>
    </p:cViewPr>
  </p:sorterViewPr>
  <p:notesViewPr>
    <p:cSldViewPr>
      <p:cViewPr varScale="1">
        <p:scale>
          <a:sx n="82" d="100"/>
          <a:sy n="82" d="100"/>
        </p:scale>
        <p:origin x="39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AA718E-A6AC-4813-81BD-D1B2A1AB9E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D9E4-A70B-4A96-ACD4-279D1FFDFF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/>
          <a:lstStyle>
            <a:lvl1pPr algn="r">
              <a:defRPr sz="1200"/>
            </a:lvl1pPr>
          </a:lstStyle>
          <a:p>
            <a:pPr>
              <a:defRPr/>
            </a:pPr>
            <a:fld id="{926FA0C1-E66C-40E4-881E-FAC315C72542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18EC6-8725-4DA8-9AE1-7EC2C94C31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F8C76-45DF-450C-B7E6-B00E4AB500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 anchor="b"/>
          <a:lstStyle>
            <a:lvl1pPr algn="r">
              <a:defRPr sz="1200"/>
            </a:lvl1pPr>
          </a:lstStyle>
          <a:p>
            <a:pPr>
              <a:defRPr/>
            </a:pPr>
            <a:fld id="{5337CCD6-D8CF-404C-A4F1-019FAB9F6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11D184-5AC5-4761-AB51-D1509BBE8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9B502-E7E5-4A88-82B6-4101AFADC4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CA30BF-C029-47EF-9F13-005626D0366F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62046E-E059-4BDF-A1D4-DE517B351C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3102D2-41B2-4B85-AD61-456E40EDE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69A25-DC8D-47CF-97CA-2450F956CA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49BB-FA8A-4CD6-91A4-BE739AAB6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wrap="square" lIns="94209" tIns="47105" rIns="94209" bIns="47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602DC0-39D0-4F34-8E5B-F0EDFA928A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02DC0-39D0-4F34-8E5B-F0EDFA928A5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05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02DC0-39D0-4F34-8E5B-F0EDFA928A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7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02DC0-39D0-4F34-8E5B-F0EDFA928A5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63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9C9CC1-3715-45C3-9643-C732CDC610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9500C5BC-FC97-428D-B9B9-2613FFD473A9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2C704-6EF9-4FC5-8B35-68BCA48A851F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9DB11-97D9-4A05-BF96-28984441F3BA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614F0-6E60-40F3-BFB0-512403F1118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933C8622-8215-46AB-9239-6F5EA3FE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E399-2963-46CB-BE02-4B8A832BE6A2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06B4383-0BCD-4D11-86EA-E04AE137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AEBFEE7E-63AD-4DAE-BC9E-0DCC3CD1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0676-7AB4-4001-AC94-E83D184F3D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1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E198607-8090-459A-91CB-2C1B95FF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FDC2-4720-4E84-A3F2-0245EC84B091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6B1-3B44-4385-98DA-0A2DBD15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C3FD2AF-E3EA-4394-81AE-F2EFCF5E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C426-9BEF-4D89-9C5F-A7C3F2BBD8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7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58DD9F-59CB-49B9-8EC3-049511C2E1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AAB0535A-1747-4D0B-8822-4D11739E3AEF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A67C3CA-ABAD-4AF5-81B1-969373F5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D3DC-B1DE-4823-A802-1633DAA2D230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EBD4FAE-0DB7-47FD-B918-AEA6BD8A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1F76576-E4FF-42B2-B277-6CC24710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D9F2-4708-44A2-8A20-03065ED022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103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14603-67A2-4782-8B5F-931DC9B022F7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C4BD4-C685-4549-8254-032C91093856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10585-37C1-4ED4-B83A-28FBF36B38E9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F1F371C-8BC3-4730-8160-C658424F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9015-2A71-4C2F-BBC7-F511A445C56D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B9138D5-2F68-41F8-AA74-3ACA9A09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7B5EB35-4958-4302-9676-4275776A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0BDA-391D-4CBF-8642-525FD59E5F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20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0CA1428-159B-496E-B728-5B72CF41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9939-6CB0-4631-83BB-ADFB89DACB8D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2DF179-C7C2-4DD3-93CF-A6791631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E09E812-7897-45AF-B6F2-234836B4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5521-5DCC-4CCE-B170-18DA9E5EA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75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A37C24D-E3D8-488B-95A9-74EBA4D3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8E319-37F4-4E03-8606-A65F46200442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0BE0FA-D518-4059-BF36-CA2476BB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6312F4A-84CF-4A8A-9438-3BEBEFBB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D336-24B1-4122-8F4D-22D67F2521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81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58BB37-8622-4F87-B132-05E3966CF8A0}"/>
              </a:ext>
            </a:extLst>
          </p:cNvPr>
          <p:cNvCxnSpPr/>
          <p:nvPr userDrawn="1"/>
        </p:nvCxnSpPr>
        <p:spPr>
          <a:xfrm>
            <a:off x="1066800" y="14478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4"/>
            <a:ext cx="5867400" cy="1112834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6553200" cy="457200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2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0FEFA27-5E4B-4031-9D0C-F6538B5F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4639-0E69-4A64-B4AC-F19EED0D36AC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6E3E2E4-E28A-482E-B057-196B27AB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A5C7B20-3D32-478D-9D35-66198FA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6952-9CA2-4B43-94E7-95502D6182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68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97CE84-7846-41FE-8706-5DE160AB57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44A0962C-206B-4F16-9EAC-B60581BD1799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D6FFE-7FA9-4796-9181-59C3A4145257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869E7-A684-46A6-B6F0-9AA2C80010D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4F861-B036-4F5C-9B99-81965AD38079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B44F7-2925-469A-8899-0BF4164F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6F94-C239-47C7-A547-EEF91E11BE30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AC2D3D-115C-4DF9-89A6-1F9554CE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14E6C2-DF27-4BEB-8597-B3579B09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A15C-A73F-4D64-9A89-F75B99DD0A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944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B00F1CC-5500-4232-9860-C8914390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A7F1-7AC2-49EB-A2A5-35CED698A775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0FC02E4-22E2-4182-8026-1F456C30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1AF54A5-51FC-4CF2-879F-9080478C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6F51-306B-4F15-AE9E-2F58B5995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219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9B67-0833-92A2-2365-17BB672E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C1ACE-171E-7B59-CFBA-FC55DDE1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AA9A1-4736-4D7B-AB70-56C782484A79}" type="datetimeFigureOut">
              <a:rPr lang="en-US" smtClean="0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E5776-4891-8F53-2D4C-CB4E7AF0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65A3-35F5-358F-61C6-71E648C6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D1574-4ADB-436B-9C02-77630BC64F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39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E995FDD-208E-4E2D-AE98-83CF046B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A00E-6106-4EB3-906E-3AF87103AD26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BB582C3-2D87-4899-B025-B3F0086C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33BB05B-3D3D-4D67-AAA2-9CFB65BB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2AD9-0207-440E-A5B1-103987851E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1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F9A07EC-456B-463D-B5E0-7729ED9D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9ADA-02B2-4D33-9342-923C9B1F61EE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531D691-B177-4F0A-BC4C-0304ACDD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37BA273-B1AC-4BCE-BC48-CA6E3019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2D76-DA2E-429E-86C3-B5C9F93DF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1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A5E6E4-D99D-4DBA-B6E6-26758AD9CC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002C43F5-5796-45A6-B6A8-6ED7492572B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24F86089-37DD-4783-8574-E314F93D7F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D0274447-2E02-4F02-B20C-0CE2E5907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622426"/>
            <a:ext cx="7772400" cy="439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44AA0D5-4C32-4AD4-8B28-6B7AD6BBE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B4AA9A1-4736-4D7B-AB70-56C782484A79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CC374-8E75-43DB-AF83-3E52577AB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2901147-766E-4404-B08E-C929971C5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DDD1574-4ADB-436B-9C02-77630BC64F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BE4B4-3917-5920-4B18-991DA038C05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25945" y="1379063"/>
            <a:ext cx="7370703" cy="164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63" r:id="rId4"/>
    <p:sldLayoutId id="2147484973" r:id="rId5"/>
    <p:sldLayoutId id="2147484964" r:id="rId6"/>
    <p:sldLayoutId id="2147484976" r:id="rId7"/>
    <p:sldLayoutId id="2147484965" r:id="rId8"/>
    <p:sldLayoutId id="2147484966" r:id="rId9"/>
    <p:sldLayoutId id="2147484967" r:id="rId10"/>
    <p:sldLayoutId id="2147484974" r:id="rId11"/>
    <p:sldLayoutId id="2147484975" r:id="rId12"/>
    <p:sldLayoutId id="2147484968" r:id="rId13"/>
    <p:sldLayoutId id="21474849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3">
            <a:extLst>
              <a:ext uri="{FF2B5EF4-FFF2-40B4-BE49-F238E27FC236}">
                <a16:creationId xmlns:a16="http://schemas.microsoft.com/office/drawing/2014/main" id="{1B1ABA66-1AC6-491E-823F-C07CA04E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5989" y="3657600"/>
            <a:ext cx="4876800" cy="1371600"/>
          </a:xfrm>
          <a:ln w="57150">
            <a:solidFill>
              <a:srgbClr val="C00000"/>
            </a:solidFill>
          </a:ln>
        </p:spPr>
        <p:txBody>
          <a:bodyPr anchor="ctr"/>
          <a:lstStyle/>
          <a:p>
            <a:r>
              <a:rPr lang="en-US" altLang="en-US" sz="3200" i="1" dirty="0">
                <a:solidFill>
                  <a:schemeClr val="tx1"/>
                </a:solidFill>
              </a:rPr>
              <a:t>Ontario Conference Teacher’s Meeting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B8E96710-5E76-4EF0-8770-77E589B6B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600200"/>
            <a:ext cx="5410200" cy="1470025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Cosmic Messages</a:t>
            </a:r>
            <a:endParaRPr alt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Three Cosmic Messages - Adult Bible Study Guide 2Q 2023 - Kindle edition by  Finley, Mark. Religion &amp; Spirituality Kindle eBooks @ Amazon.com.">
            <a:extLst>
              <a:ext uri="{FF2B5EF4-FFF2-40B4-BE49-F238E27FC236}">
                <a16:creationId xmlns:a16="http://schemas.microsoft.com/office/drawing/2014/main" id="{BB3672A6-F47E-665B-2CF1-7CF0F40DB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4648"/>
            <a:ext cx="3082290" cy="47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8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78C9-4259-07C5-C9DF-E3453E1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4A31-817C-6812-BDDA-9984F3EC94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315200" cy="4572000"/>
          </a:xfrm>
        </p:spPr>
        <p:txBody>
          <a:bodyPr/>
          <a:lstStyle/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</a:rPr>
              <a:t>The most misunderstood/not understood/wrongly interpreted/most ignored issue we teacher’s face is the “</a:t>
            </a:r>
            <a:r>
              <a:rPr lang="en-US" sz="3600" u="sng" dirty="0">
                <a:effectLst/>
                <a:ea typeface="Calibri" panose="020F0502020204030204" pitchFamily="34" charset="0"/>
              </a:rPr>
              <a:t>Investigative judgment</a:t>
            </a:r>
            <a:r>
              <a:rPr lang="en-US" sz="3600" dirty="0">
                <a:effectLst/>
                <a:ea typeface="Calibri" panose="020F0502020204030204" pitchFamily="34" charset="0"/>
              </a:rPr>
              <a:t>” = </a:t>
            </a:r>
            <a:r>
              <a:rPr lang="en-US" sz="36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Lessons 5,6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D804-F3FB-CC2A-C1BD-4C645581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Organization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AFFDF4-1D54-0ABB-4340-31B9EC2C4D2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0575446"/>
              </p:ext>
            </p:extLst>
          </p:nvPr>
        </p:nvGraphicFramePr>
        <p:xfrm>
          <a:off x="838200" y="1676400"/>
          <a:ext cx="7315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088">
                  <a:extLst>
                    <a:ext uri="{9D8B030D-6E8A-4147-A177-3AD203B41FA5}">
                      <a16:colId xmlns:a16="http://schemas.microsoft.com/office/drawing/2014/main" val="1932726746"/>
                    </a:ext>
                  </a:extLst>
                </a:gridCol>
                <a:gridCol w="5784112">
                  <a:extLst>
                    <a:ext uri="{9D8B030D-6E8A-4147-A177-3AD203B41FA5}">
                      <a16:colId xmlns:a16="http://schemas.microsoft.com/office/drawing/2014/main" val="2364930019"/>
                    </a:ext>
                  </a:extLst>
                </a:gridCol>
              </a:tblGrid>
              <a:tr h="4409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in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20294"/>
                  </a:ext>
                </a:extLst>
              </a:tr>
              <a:tr h="2692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1-4</a:t>
                      </a: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Outline and analysis of the three messages.</a:t>
                      </a:r>
                    </a:p>
                    <a:p>
                      <a:r>
                        <a:rPr kumimoji="0" lang="en-US" sz="2000" b="1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5,6</a:t>
                      </a: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 issue of the judgement. “The hour of his judgment has come.” (Revelation 14:7).</a:t>
                      </a:r>
                    </a:p>
                    <a:p>
                      <a:r>
                        <a:rPr kumimoji="0" lang="en-US" sz="2000" b="1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7,8</a:t>
                      </a: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“Worship him who made . . ..” The role of the Sabbath as worship of the Creator. </a:t>
                      </a:r>
                      <a:r>
                        <a:rPr lang="en-US" sz="2000" b="1" dirty="0"/>
                        <a:t>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16962"/>
                  </a:ext>
                </a:extLst>
              </a:tr>
              <a:tr h="128570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 9</a:t>
                      </a: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The fate of mystical Babylon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Lesson 10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– The role of spiritualism in the last days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43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88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D804-F3FB-CC2A-C1BD-4C645581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Organization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AFFDF4-1D54-0ABB-4340-31B9EC2C4D2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9071315"/>
              </p:ext>
            </p:extLst>
          </p:nvPr>
        </p:nvGraphicFramePr>
        <p:xfrm>
          <a:off x="838200" y="1676400"/>
          <a:ext cx="73152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93272674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364930019"/>
                    </a:ext>
                  </a:extLst>
                </a:gridCol>
              </a:tblGrid>
              <a:tr h="4409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in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20294"/>
                  </a:ext>
                </a:extLst>
              </a:tr>
              <a:tr h="146406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Lessons 11,12</a:t>
                      </a:r>
                      <a:r>
                        <a:rPr lang="en-US" sz="2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– The seal of God and the mark of the beast.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916962"/>
                  </a:ext>
                </a:extLst>
              </a:tr>
              <a:tr h="12857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 13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An appeal to faithfulness and preparation of the end times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43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2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4814-4860-61A6-F251-CA72B83D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List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32DF49-2606-383F-E7A4-E05C7233A76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6198272"/>
              </p:ext>
            </p:extLst>
          </p:nvPr>
        </p:nvGraphicFramePr>
        <p:xfrm>
          <a:off x="914400" y="1295400"/>
          <a:ext cx="67818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186">
                  <a:extLst>
                    <a:ext uri="{9D8B030D-6E8A-4147-A177-3AD203B41FA5}">
                      <a16:colId xmlns:a16="http://schemas.microsoft.com/office/drawing/2014/main" val="4132259921"/>
                    </a:ext>
                  </a:extLst>
                </a:gridCol>
                <a:gridCol w="5302614">
                  <a:extLst>
                    <a:ext uri="{9D8B030D-6E8A-4147-A177-3AD203B41FA5}">
                      <a16:colId xmlns:a16="http://schemas.microsoft.com/office/drawing/2014/main" val="2353425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24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Jesus Wins-Satan Loses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 Moment of Destiny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9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Everlasting Gospel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61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Fear God and Give Glory to 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6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 News of the Judgment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77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Hour of his Judgment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3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Worshiping the Creator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3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Sabbath and the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 City Called Confusion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4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Satan's Final Deceptions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Seal of God/Mark of Beast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Seal of God/Mark of Beast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0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Ablaze With God’s Glory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4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3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4814-4860-61A6-F251-CA72B83D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32DF49-2606-383F-E7A4-E05C7233A76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14400" y="1295400"/>
          <a:ext cx="74676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985">
                  <a:extLst>
                    <a:ext uri="{9D8B030D-6E8A-4147-A177-3AD203B41FA5}">
                      <a16:colId xmlns:a16="http://schemas.microsoft.com/office/drawing/2014/main" val="4132259921"/>
                    </a:ext>
                  </a:extLst>
                </a:gridCol>
                <a:gridCol w="4706815">
                  <a:extLst>
                    <a:ext uri="{9D8B030D-6E8A-4147-A177-3AD203B41FA5}">
                      <a16:colId xmlns:a16="http://schemas.microsoft.com/office/drawing/2014/main" val="23534254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6038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24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Jesus Wins-Satan Loses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 Moment of Destiny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9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Everlasting Gospel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61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Fear God and Give Glory to 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6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Good News of the 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Doug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77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Hour of his 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3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Worshiping the Creator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Shepherd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3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 Sabbath and the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 City Called 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4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Satan's Final Deceptions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Andrea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Seal of God/Mark of Beast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Deanie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Seal of God/Mark of Beast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0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Ablaze With God’s Glory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4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32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3AD7-C7D1-7A73-849C-E4789ED4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2800" dirty="0"/>
              <a:t>History Seventh-day Adventist 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DAA3-34FB-CF3E-E4EF-AF4953681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086600" cy="4572000"/>
          </a:xfrm>
        </p:spPr>
        <p:txBody>
          <a:bodyPr/>
          <a:lstStyle/>
          <a:p>
            <a:r>
              <a:rPr lang="en-US" sz="2200" u="sng" dirty="0">
                <a:solidFill>
                  <a:srgbClr val="C00000"/>
                </a:solidFill>
              </a:rPr>
              <a:t>Message 1</a:t>
            </a:r>
            <a:r>
              <a:rPr lang="en-US" sz="2200" dirty="0"/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The general duration and effect of Miller’s message.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Controversy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 pp. 11-316; 380</a:t>
            </a:r>
            <a:r>
              <a:rPr lang="en-US" sz="22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sz="2200" u="sng" dirty="0">
                <a:solidFill>
                  <a:srgbClr val="C00000"/>
                </a:solidFill>
              </a:rPr>
              <a:t>Message 2</a:t>
            </a:r>
            <a:r>
              <a:rPr lang="en-US" sz="2200" dirty="0"/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During the summer of 1844 when many Millerites realized they had to leave, or were disfellowshipped, from their original churches.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y pp. 381, 389</a:t>
            </a:r>
          </a:p>
          <a:p>
            <a:r>
              <a:rPr lang="en-US" sz="2200" u="sng" dirty="0">
                <a:solidFill>
                  <a:srgbClr val="C00000"/>
                </a:solidFill>
                <a:ea typeface="Calibri" panose="020F0502020204030204" pitchFamily="34" charset="0"/>
              </a:rPr>
              <a:t>Message 3</a:t>
            </a:r>
            <a:r>
              <a:rPr lang="en-US" sz="2200" dirty="0">
                <a:ea typeface="Calibri" panose="020F0502020204030204" pitchFamily="34" charset="0"/>
              </a:rPr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The understanding of the Sabbath message by the Millerite group who became Seventh-day Adventists.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Controversy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 pp. 449-460.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FC16-F9C8-1B76-2DBD-C2357414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Some Three Angel’s History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8E8CD9-A5B9-C62D-3290-096D957710E6}"/>
              </a:ext>
            </a:extLst>
          </p:cNvPr>
          <p:cNvGrpSpPr/>
          <p:nvPr/>
        </p:nvGrpSpPr>
        <p:grpSpPr>
          <a:xfrm>
            <a:off x="990600" y="1676400"/>
            <a:ext cx="2209800" cy="4067175"/>
            <a:chOff x="1066800" y="1981200"/>
            <a:chExt cx="2209800" cy="40671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CFC8DD-8ED5-CA3D-2A79-E6324579A9A2}"/>
                </a:ext>
              </a:extLst>
            </p:cNvPr>
            <p:cNvSpPr txBox="1"/>
            <p:nvPr/>
          </p:nvSpPr>
          <p:spPr>
            <a:xfrm>
              <a:off x="1066800" y="1981200"/>
              <a:ext cx="2209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</a:rPr>
                <a:t>The Millerite Revival</a:t>
              </a:r>
            </a:p>
            <a:p>
              <a:endParaRPr lang="en-US" sz="2800" b="1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1E21FD-F62E-AACA-7669-7D2AA6020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853" y="3429000"/>
              <a:ext cx="1743075" cy="261937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01A27B-6C5B-E30D-A71F-E4794FC40E7E}"/>
              </a:ext>
            </a:extLst>
          </p:cNvPr>
          <p:cNvSpPr txBox="1"/>
          <p:nvPr/>
        </p:nvSpPr>
        <p:spPr>
          <a:xfrm>
            <a:off x="3773905" y="2502188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The focus was on the 1</a:t>
            </a:r>
            <a:r>
              <a:rPr lang="en-US" sz="3200" b="1" baseline="30000" dirty="0">
                <a:latin typeface="+mn-lt"/>
              </a:rPr>
              <a:t>st</a:t>
            </a:r>
            <a:r>
              <a:rPr lang="en-US" sz="3200" b="1" dirty="0">
                <a:latin typeface="+mn-lt"/>
              </a:rPr>
              <a:t> Angel’s Message = “The hour of His judgment has come.” </a:t>
            </a:r>
          </a:p>
        </p:txBody>
      </p:sp>
    </p:spTree>
    <p:extLst>
      <p:ext uri="{BB962C8B-B14F-4D97-AF65-F5344CB8AC3E}">
        <p14:creationId xmlns:p14="http://schemas.microsoft.com/office/powerpoint/2010/main" val="297735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FC16-F9C8-1B76-2DBD-C2357414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Some Three Angels History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8E8CD9-A5B9-C62D-3290-096D957710E6}"/>
              </a:ext>
            </a:extLst>
          </p:cNvPr>
          <p:cNvGrpSpPr/>
          <p:nvPr/>
        </p:nvGrpSpPr>
        <p:grpSpPr>
          <a:xfrm>
            <a:off x="990600" y="1676400"/>
            <a:ext cx="2209800" cy="4067175"/>
            <a:chOff x="1066800" y="1981200"/>
            <a:chExt cx="2209800" cy="40671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CFC8DD-8ED5-CA3D-2A79-E6324579A9A2}"/>
                </a:ext>
              </a:extLst>
            </p:cNvPr>
            <p:cNvSpPr txBox="1"/>
            <p:nvPr/>
          </p:nvSpPr>
          <p:spPr>
            <a:xfrm>
              <a:off x="1066800" y="1981200"/>
              <a:ext cx="2209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</a:rPr>
                <a:t>The Millerite Revival</a:t>
              </a:r>
            </a:p>
            <a:p>
              <a:endParaRPr lang="en-US" sz="2800" b="1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1E21FD-F62E-AACA-7669-7D2AA6020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853" y="3429000"/>
              <a:ext cx="1743075" cy="261937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01A27B-6C5B-E30D-A71F-E4794FC40E7E}"/>
              </a:ext>
            </a:extLst>
          </p:cNvPr>
          <p:cNvSpPr txBox="1"/>
          <p:nvPr/>
        </p:nvSpPr>
        <p:spPr>
          <a:xfrm>
            <a:off x="3733800" y="1676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That “hour” became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October 22, 1844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The “Seventh-Month Movement”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The “Midnight Cry”</a:t>
            </a:r>
          </a:p>
        </p:txBody>
      </p:sp>
    </p:spTree>
    <p:extLst>
      <p:ext uri="{BB962C8B-B14F-4D97-AF65-F5344CB8AC3E}">
        <p14:creationId xmlns:p14="http://schemas.microsoft.com/office/powerpoint/2010/main" val="36356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FC16-F9C8-1B76-2DBD-C2357414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Some Three Angels’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1A27B-6C5B-E30D-A71F-E4794FC40E7E}"/>
              </a:ext>
            </a:extLst>
          </p:cNvPr>
          <p:cNvSpPr txBox="1"/>
          <p:nvPr/>
        </p:nvSpPr>
        <p:spPr>
          <a:xfrm>
            <a:off x="914400" y="184162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+mn-lt"/>
              </a:rPr>
              <a:t>After 1844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E50CF-6468-FE48-7D43-B0D8B1F06564}"/>
              </a:ext>
            </a:extLst>
          </p:cNvPr>
          <p:cNvSpPr txBox="1"/>
          <p:nvPr/>
        </p:nvSpPr>
        <p:spPr>
          <a:xfrm>
            <a:off x="914400" y="304460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Evangelical Adventists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BBD051-A766-8585-DDE7-21A2EE6D14C6}"/>
              </a:ext>
            </a:extLst>
          </p:cNvPr>
          <p:cNvSpPr/>
          <p:nvPr/>
        </p:nvSpPr>
        <p:spPr>
          <a:xfrm>
            <a:off x="3924300" y="201727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D39A2-FBA9-D67B-642C-55F7B8243D55}"/>
              </a:ext>
            </a:extLst>
          </p:cNvPr>
          <p:cNvSpPr txBox="1"/>
          <p:nvPr/>
        </p:nvSpPr>
        <p:spPr>
          <a:xfrm>
            <a:off x="2286000" y="4216025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Assorted “fanatical” groups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763F0-22DC-A49A-F8CB-D32E8D472B59}"/>
              </a:ext>
            </a:extLst>
          </p:cNvPr>
          <p:cNvSpPr txBox="1"/>
          <p:nvPr/>
        </p:nvSpPr>
        <p:spPr>
          <a:xfrm>
            <a:off x="5334000" y="239827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1844 advocates who later became Seventh-day Adventists</a:t>
            </a:r>
          </a:p>
        </p:txBody>
      </p:sp>
    </p:spTree>
    <p:extLst>
      <p:ext uri="{BB962C8B-B14F-4D97-AF65-F5344CB8AC3E}">
        <p14:creationId xmlns:p14="http://schemas.microsoft.com/office/powerpoint/2010/main" val="14863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FC16-F9C8-1B76-2DBD-C2357414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Some Three Angels’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1A27B-6C5B-E30D-A71F-E4794FC40E7E}"/>
              </a:ext>
            </a:extLst>
          </p:cNvPr>
          <p:cNvSpPr txBox="1"/>
          <p:nvPr/>
        </p:nvSpPr>
        <p:spPr>
          <a:xfrm>
            <a:off x="914400" y="184162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+mn-lt"/>
              </a:rPr>
              <a:t>Before 1844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BBD051-A766-8585-DDE7-21A2EE6D14C6}"/>
              </a:ext>
            </a:extLst>
          </p:cNvPr>
          <p:cNvSpPr/>
          <p:nvPr/>
        </p:nvSpPr>
        <p:spPr>
          <a:xfrm>
            <a:off x="6972300" y="274324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763F0-22DC-A49A-F8CB-D32E8D472B59}"/>
              </a:ext>
            </a:extLst>
          </p:cNvPr>
          <p:cNvSpPr txBox="1"/>
          <p:nvPr/>
        </p:nvSpPr>
        <p:spPr>
          <a:xfrm>
            <a:off x="5181600" y="2450056"/>
            <a:ext cx="3276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“Fallen” churches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Ex-Millerites who rejected 1844 timeline.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Ex-Millerites who were </a:t>
            </a:r>
            <a:r>
              <a:rPr lang="en-US" sz="2800" b="1" dirty="0">
                <a:latin typeface="+mn-lt"/>
              </a:rPr>
              <a:t>“fanatics”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Ex-Millerites who rejected the Sabbath</a:t>
            </a:r>
          </a:p>
          <a:p>
            <a:endParaRPr lang="en-US" sz="28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A18FA-D984-2846-3493-2C6BA4B90BF7}"/>
              </a:ext>
            </a:extLst>
          </p:cNvPr>
          <p:cNvSpPr txBox="1"/>
          <p:nvPr/>
        </p:nvSpPr>
        <p:spPr>
          <a:xfrm>
            <a:off x="990600" y="2521059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2</a:t>
            </a:r>
            <a:r>
              <a:rPr lang="en-US" sz="2800" b="1" baseline="30000" dirty="0">
                <a:latin typeface="+mn-lt"/>
              </a:rPr>
              <a:t>nd</a:t>
            </a:r>
            <a:r>
              <a:rPr lang="en-US" sz="2800" b="1" dirty="0">
                <a:latin typeface="+mn-lt"/>
              </a:rPr>
              <a:t> angels’ “Babylon” = Churches who kicked out Millerites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61F8B-A3B9-7D03-A488-D7F4AD84E0AC}"/>
              </a:ext>
            </a:extLst>
          </p:cNvPr>
          <p:cNvSpPr txBox="1"/>
          <p:nvPr/>
        </p:nvSpPr>
        <p:spPr>
          <a:xfrm>
            <a:off x="4876800" y="179633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+mn-lt"/>
              </a:rPr>
              <a:t>After 1844</a:t>
            </a:r>
          </a:p>
        </p:txBody>
      </p:sp>
    </p:spTree>
    <p:extLst>
      <p:ext uri="{BB962C8B-B14F-4D97-AF65-F5344CB8AC3E}">
        <p14:creationId xmlns:p14="http://schemas.microsoft.com/office/powerpoint/2010/main" val="3155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EB6D-96F6-9AD4-3458-066DD120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</a:t>
            </a:r>
            <a:r>
              <a:rPr lang="en-US" b="0" dirty="0"/>
              <a:t>® </a:t>
            </a:r>
            <a:r>
              <a:rPr lang="en-US" dirty="0"/>
              <a:t>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D13D-4318-2AAD-34D7-755DF32DE6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6300" y="1524000"/>
            <a:ext cx="7391400" cy="4572000"/>
          </a:xfrm>
        </p:spPr>
        <p:txBody>
          <a:bodyPr/>
          <a:lstStyle/>
          <a:p>
            <a:r>
              <a:rPr lang="en-US" sz="2800" dirty="0"/>
              <a:t>Use a </a:t>
            </a:r>
            <a:r>
              <a:rPr lang="en-US" sz="2800" dirty="0">
                <a:solidFill>
                  <a:srgbClr val="C00000"/>
                </a:solidFill>
              </a:rPr>
              <a:t>Sans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Serif</a:t>
            </a:r>
            <a:r>
              <a:rPr lang="en-US" sz="2800" dirty="0"/>
              <a:t> typeface</a:t>
            </a:r>
          </a:p>
          <a:p>
            <a:pPr lvl="2"/>
            <a:r>
              <a:rPr lang="en-US" sz="2800" dirty="0"/>
              <a:t>Verdana = Sans Serif (28pt)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= Serif (28pt)</a:t>
            </a:r>
          </a:p>
          <a:p>
            <a:r>
              <a:rPr lang="en-US" sz="2800" dirty="0"/>
              <a:t>A good font to use is Verdana</a:t>
            </a:r>
          </a:p>
          <a:p>
            <a:r>
              <a:rPr lang="en-US" sz="2800" dirty="0"/>
              <a:t>Always use </a:t>
            </a:r>
            <a:r>
              <a:rPr lang="en-US" sz="2800" u="sng" dirty="0"/>
              <a:t>bold</a:t>
            </a:r>
            <a:r>
              <a:rPr lang="en-US" sz="2800" dirty="0"/>
              <a:t> face type</a:t>
            </a:r>
          </a:p>
          <a:p>
            <a:pPr lvl="2"/>
            <a:r>
              <a:rPr lang="en-US" sz="2800" b="0" dirty="0"/>
              <a:t>Non bold face</a:t>
            </a:r>
          </a:p>
          <a:p>
            <a:r>
              <a:rPr lang="en-US" sz="2800" dirty="0"/>
              <a:t>Use 20pt font size or above </a:t>
            </a:r>
            <a:endParaRPr lang="en-US" sz="3200" dirty="0"/>
          </a:p>
          <a:p>
            <a:pPr lvl="1"/>
            <a:r>
              <a:rPr lang="en-US" sz="2000" dirty="0"/>
              <a:t>20pt font size</a:t>
            </a:r>
          </a:p>
          <a:p>
            <a:pPr lvl="1"/>
            <a:r>
              <a:rPr lang="en-US" dirty="0"/>
              <a:t>24pt font size</a:t>
            </a:r>
          </a:p>
          <a:p>
            <a:pPr lvl="1"/>
            <a:r>
              <a:rPr lang="en-US" sz="2800" dirty="0"/>
              <a:t>28pt font size</a:t>
            </a:r>
          </a:p>
        </p:txBody>
      </p:sp>
    </p:spTree>
    <p:extLst>
      <p:ext uri="{BB962C8B-B14F-4D97-AF65-F5344CB8AC3E}">
        <p14:creationId xmlns:p14="http://schemas.microsoft.com/office/powerpoint/2010/main" val="390319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3AD7-C7D1-7A73-849C-E4789ED4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2800" dirty="0"/>
              <a:t>History Seventh-day Adventist 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DAA3-34FB-CF3E-E4EF-AF4953681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086600" cy="4572000"/>
          </a:xfrm>
        </p:spPr>
        <p:txBody>
          <a:bodyPr/>
          <a:lstStyle/>
          <a:p>
            <a:r>
              <a:rPr lang="en-US" sz="2200" u="sng" dirty="0">
                <a:solidFill>
                  <a:srgbClr val="C00000"/>
                </a:solidFill>
              </a:rPr>
              <a:t>Message 1</a:t>
            </a:r>
            <a:r>
              <a:rPr lang="en-US" sz="2200" dirty="0"/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The general duration and effect of Miller’s message.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Controversy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 pp. 311-316; 380</a:t>
            </a:r>
            <a:r>
              <a:rPr lang="en-US" sz="22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sz="2200" u="sng" dirty="0">
                <a:solidFill>
                  <a:srgbClr val="C00000"/>
                </a:solidFill>
              </a:rPr>
              <a:t>Message 2</a:t>
            </a:r>
            <a:r>
              <a:rPr lang="en-US" sz="2200" dirty="0"/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During the summer of 1844 when many Millerites realized they had to leave, or were disfellowshipped, from their original churches.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y pp. 381, 389</a:t>
            </a:r>
          </a:p>
          <a:p>
            <a:r>
              <a:rPr lang="en-US" sz="2200" u="sng" dirty="0">
                <a:solidFill>
                  <a:srgbClr val="C00000"/>
                </a:solidFill>
                <a:ea typeface="Calibri" panose="020F0502020204030204" pitchFamily="34" charset="0"/>
              </a:rPr>
              <a:t>Message 3</a:t>
            </a:r>
            <a:r>
              <a:rPr lang="en-US" sz="2200" dirty="0">
                <a:ea typeface="Calibri" panose="020F0502020204030204" pitchFamily="34" charset="0"/>
              </a:rPr>
              <a:t> - </a:t>
            </a:r>
            <a:r>
              <a:rPr lang="en-US" sz="2200" dirty="0">
                <a:effectLst/>
                <a:ea typeface="Calibri" panose="020F0502020204030204" pitchFamily="34" charset="0"/>
              </a:rPr>
              <a:t>The understanding of the Sabbath message by the Millerite group who became Seventh-day Adventists. — </a:t>
            </a:r>
            <a:r>
              <a:rPr lang="en-US" sz="2200" b="0" i="1" dirty="0">
                <a:effectLst/>
                <a:ea typeface="Calibri" panose="020F0502020204030204" pitchFamily="34" charset="0"/>
              </a:rPr>
              <a:t>Great Controversy</a:t>
            </a:r>
            <a:r>
              <a:rPr lang="en-US" sz="2200" b="0" dirty="0">
                <a:effectLst/>
                <a:ea typeface="Calibri" panose="020F0502020204030204" pitchFamily="34" charset="0"/>
              </a:rPr>
              <a:t> pp. 449-460.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3AD7-C7D1-7A73-849C-E4789ED4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2800" dirty="0"/>
              <a:t>History Seventh-day Adventist 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DAA3-34FB-CF3E-E4EF-AF4953681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0866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6480-A975-C2A9-2969-E9A2D802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2294626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5B7B2-136A-527E-71F0-593C8765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1920297"/>
            <a:ext cx="2752725" cy="40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A0FE-0738-9EF1-B0E8-ADA0AA91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553200" cy="1112834"/>
          </a:xfrm>
        </p:spPr>
        <p:txBody>
          <a:bodyPr/>
          <a:lstStyle/>
          <a:p>
            <a:r>
              <a:rPr lang="en-US" sz="2800" dirty="0"/>
              <a:t>Three Angels in Revelation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77B7-6031-628B-8B54-7FF4C32D0D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467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i="0" u="sng" dirty="0">
                <a:solidFill>
                  <a:srgbClr val="C00000"/>
                </a:solidFill>
                <a:effectLst/>
                <a:latin typeface="+mj-lt"/>
              </a:rPr>
              <a:t>J. N. Andrews – </a:t>
            </a:r>
          </a:p>
          <a:p>
            <a:r>
              <a:rPr lang="en-US" sz="3200" dirty="0">
                <a:latin typeface="+mj-lt"/>
              </a:rPr>
              <a:t>“It would become us to examine this subject with serious attention.” </a:t>
            </a:r>
            <a:endParaRPr lang="en-US" sz="36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967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96C9-501B-D3CF-99EB-5E25D3FB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Hot Button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170B-9C36-A81D-BDD1-3D05BE17B9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6934200" cy="4572000"/>
          </a:xfrm>
        </p:spPr>
        <p:txBody>
          <a:bodyPr/>
          <a:lstStyle/>
          <a:p>
            <a:r>
              <a:rPr lang="en-US" u="sng" dirty="0"/>
              <a:t>Theistic evolution</a:t>
            </a:r>
            <a:r>
              <a:rPr lang="en-US" dirty="0"/>
              <a:t>. Hot issue among “progressive” Seventh-day Adventists</a:t>
            </a:r>
          </a:p>
          <a:p>
            <a:r>
              <a:rPr lang="en-US" dirty="0"/>
              <a:t>Misunderstanding </a:t>
            </a:r>
            <a:r>
              <a:rPr lang="en-US" b="0" dirty="0"/>
              <a:t>(or no understanding)</a:t>
            </a:r>
            <a:r>
              <a:rPr lang="en-US" dirty="0"/>
              <a:t> of the judgment and 2300-year prophecy</a:t>
            </a:r>
          </a:p>
          <a:p>
            <a:r>
              <a:rPr lang="en-US" dirty="0"/>
              <a:t>Misunderstanding </a:t>
            </a:r>
            <a:r>
              <a:rPr lang="en-US" b="0" dirty="0"/>
              <a:t>(or no understanding)</a:t>
            </a:r>
            <a:r>
              <a:rPr lang="en-US" dirty="0"/>
              <a:t> of the judgment and the term “investigative.” </a:t>
            </a:r>
          </a:p>
        </p:txBody>
      </p:sp>
    </p:spTree>
    <p:extLst>
      <p:ext uri="{BB962C8B-B14F-4D97-AF65-F5344CB8AC3E}">
        <p14:creationId xmlns:p14="http://schemas.microsoft.com/office/powerpoint/2010/main" val="399298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96C9-501B-D3CF-99EB-5E25D3FB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Hot Button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170B-9C36-A81D-BDD1-3D05BE17B9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6934200" cy="4572000"/>
          </a:xfrm>
        </p:spPr>
        <p:txBody>
          <a:bodyPr/>
          <a:lstStyle/>
          <a:p>
            <a:r>
              <a:rPr lang="en-US" dirty="0"/>
              <a:t>Misunderstanding of who is in “Babylon”</a:t>
            </a:r>
          </a:p>
          <a:p>
            <a:r>
              <a:rPr lang="en-US" dirty="0"/>
              <a:t>Misunderstanding about how you get into or out of ‘Babylon” </a:t>
            </a:r>
          </a:p>
          <a:p>
            <a:r>
              <a:rPr lang="en-US" dirty="0"/>
              <a:t>Lack of understanding of how the Sabbath is connected to the 3</a:t>
            </a:r>
            <a:r>
              <a:rPr lang="en-US" baseline="30000" dirty="0"/>
              <a:t>rd</a:t>
            </a:r>
            <a:r>
              <a:rPr lang="en-US" dirty="0"/>
              <a:t> Angel’s Message</a:t>
            </a:r>
          </a:p>
          <a:p>
            <a:r>
              <a:rPr lang="en-US" dirty="0"/>
              <a:t>Misunderstanding </a:t>
            </a:r>
            <a:r>
              <a:rPr lang="en-US" b="0" dirty="0"/>
              <a:t>(or lack of understanding) </a:t>
            </a:r>
            <a:r>
              <a:rPr lang="en-US" dirty="0"/>
              <a:t>about who gets the Mark of the Beast, and when  </a:t>
            </a:r>
          </a:p>
        </p:txBody>
      </p:sp>
    </p:spTree>
    <p:extLst>
      <p:ext uri="{BB962C8B-B14F-4D97-AF65-F5344CB8AC3E}">
        <p14:creationId xmlns:p14="http://schemas.microsoft.com/office/powerpoint/2010/main" val="14357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CE4F741-284F-EC92-9802-143BE107D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200400"/>
            <a:ext cx="5105400" cy="16002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Jesus Wins –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Satan Loses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943174-7EF0-55EB-2CF7-A8F993434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1505930"/>
            <a:ext cx="6096000" cy="1470025"/>
          </a:xfrm>
        </p:spPr>
        <p:txBody>
          <a:bodyPr/>
          <a:lstStyle/>
          <a:p>
            <a:r>
              <a:rPr lang="en-US" sz="4000" dirty="0"/>
              <a:t>Lesson 1 - </a:t>
            </a:r>
          </a:p>
        </p:txBody>
      </p:sp>
      <p:pic>
        <p:nvPicPr>
          <p:cNvPr id="6" name="Picture 2" descr="Three Cosmic Messages | Sabbath School Net">
            <a:extLst>
              <a:ext uri="{FF2B5EF4-FFF2-40B4-BE49-F238E27FC236}">
                <a16:creationId xmlns:a16="http://schemas.microsoft.com/office/drawing/2014/main" id="{C259B226-EE79-D34E-64C1-623C4D81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791"/>
            <a:ext cx="3048000" cy="45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34F0C8-AD39-8E08-6193-1DB9172D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4201258"/>
            <a:ext cx="4572000" cy="21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5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69ED-4981-9B15-20C7-431A7F1C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10400" cy="1112834"/>
          </a:xfrm>
        </p:spPr>
        <p:txBody>
          <a:bodyPr/>
          <a:lstStyle/>
          <a:p>
            <a:r>
              <a:rPr lang="en-US" sz="3600" dirty="0"/>
              <a:t>The Book of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A490-EDE9-3902-2DE0-48CB8A2A57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239000" cy="4572000"/>
          </a:xfrm>
        </p:spPr>
        <p:txBody>
          <a:bodyPr/>
          <a:lstStyle/>
          <a:p>
            <a:r>
              <a:rPr lang="en-US" sz="3200" dirty="0"/>
              <a:t>All messages in the Book of Revelation come from the heavenly sanctuary  </a:t>
            </a:r>
          </a:p>
          <a:p>
            <a:r>
              <a:rPr lang="en-US" sz="3200" dirty="0"/>
              <a:t>The Universal Heavenly Control Room from which the Godhead manages the universe. </a:t>
            </a:r>
          </a:p>
        </p:txBody>
      </p:sp>
    </p:spTree>
    <p:extLst>
      <p:ext uri="{BB962C8B-B14F-4D97-AF65-F5344CB8AC3E}">
        <p14:creationId xmlns:p14="http://schemas.microsoft.com/office/powerpoint/2010/main" val="4117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A0FE-0738-9EF1-B0E8-ADA0AA91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1:1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77B7-6031-628B-8B54-7FF4C32D0D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36388"/>
            <a:ext cx="7467600" cy="3181672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“The revelation </a:t>
            </a:r>
            <a:r>
              <a:rPr lang="en-US" i="0" u="sng" dirty="0">
                <a:solidFill>
                  <a:srgbClr val="C00000"/>
                </a:solidFill>
                <a:effectLst/>
              </a:rPr>
              <a:t>from Jesus Christ</a:t>
            </a:r>
            <a:r>
              <a:rPr lang="en-US" i="0" dirty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i="0" u="sng" dirty="0">
                <a:solidFill>
                  <a:srgbClr val="C00000"/>
                </a:solidFill>
                <a:effectLst/>
              </a:rPr>
              <a:t>“which God gave him </a:t>
            </a:r>
            <a:r>
              <a:rPr lang="en-US" i="0" dirty="0">
                <a:solidFill>
                  <a:srgbClr val="000000"/>
                </a:solidFill>
                <a:effectLst/>
              </a:rPr>
              <a:t>to show his servants what must soon take place. </a:t>
            </a:r>
          </a:p>
          <a:p>
            <a:r>
              <a:rPr lang="en-US" i="0" dirty="0">
                <a:solidFill>
                  <a:srgbClr val="000000"/>
                </a:solidFill>
                <a:effectLst/>
              </a:rPr>
              <a:t>“He made it known by </a:t>
            </a:r>
            <a:r>
              <a:rPr lang="en-US" i="0" u="sng" dirty="0">
                <a:solidFill>
                  <a:srgbClr val="C00000"/>
                </a:solidFill>
                <a:effectLst/>
              </a:rPr>
              <a:t>sending his angel </a:t>
            </a:r>
          </a:p>
          <a:p>
            <a:r>
              <a:rPr lang="en-US" i="0" u="sng" dirty="0">
                <a:solidFill>
                  <a:srgbClr val="C00000"/>
                </a:solidFill>
                <a:effectLst/>
              </a:rPr>
              <a:t>“to his servant John</a:t>
            </a:r>
            <a:r>
              <a:rPr lang="en-US" i="0" dirty="0">
                <a:solidFill>
                  <a:srgbClr val="000000"/>
                </a:solidFill>
                <a:effectLst/>
              </a:rPr>
              <a:t>, who testifies to everything he saw . . .”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49B7F-EFC5-9AFC-62C6-EC3E95EBAFD5}"/>
              </a:ext>
            </a:extLst>
          </p:cNvPr>
          <p:cNvSpPr txBox="1"/>
          <p:nvPr/>
        </p:nvSpPr>
        <p:spPr>
          <a:xfrm>
            <a:off x="5878830" y="5043160"/>
            <a:ext cx="200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Prophet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304B41-CFAD-59FA-019C-63AFF603F3DA}"/>
              </a:ext>
            </a:extLst>
          </p:cNvPr>
          <p:cNvGrpSpPr/>
          <p:nvPr/>
        </p:nvGrpSpPr>
        <p:grpSpPr>
          <a:xfrm>
            <a:off x="830580" y="4954920"/>
            <a:ext cx="1589722" cy="523220"/>
            <a:chOff x="830580" y="4954920"/>
            <a:chExt cx="1589722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6397A9-AE37-20CA-A6CF-CEB845B7B3C8}"/>
                </a:ext>
              </a:extLst>
            </p:cNvPr>
            <p:cNvSpPr txBox="1"/>
            <p:nvPr/>
          </p:nvSpPr>
          <p:spPr>
            <a:xfrm>
              <a:off x="830580" y="495492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God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C0C1645-2E02-7478-CC12-45097E4F2E36}"/>
                </a:ext>
              </a:extLst>
            </p:cNvPr>
            <p:cNvCxnSpPr>
              <a:cxnSpLocks/>
            </p:cNvCxnSpPr>
            <p:nvPr/>
          </p:nvCxnSpPr>
          <p:spPr>
            <a:xfrm>
              <a:off x="1897380" y="5297730"/>
              <a:ext cx="52292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9B2E9B-7015-FE1C-7473-9E45D05BE0D0}"/>
              </a:ext>
            </a:extLst>
          </p:cNvPr>
          <p:cNvGrpSpPr/>
          <p:nvPr/>
        </p:nvGrpSpPr>
        <p:grpSpPr>
          <a:xfrm>
            <a:off x="4257675" y="5036120"/>
            <a:ext cx="1823085" cy="523220"/>
            <a:chOff x="4257675" y="5036120"/>
            <a:chExt cx="1823085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1B580-2EB6-E7AA-1DD5-8F2A6F4F2020}"/>
                </a:ext>
              </a:extLst>
            </p:cNvPr>
            <p:cNvSpPr txBox="1"/>
            <p:nvPr/>
          </p:nvSpPr>
          <p:spPr>
            <a:xfrm>
              <a:off x="4257675" y="5036120"/>
              <a:ext cx="1383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Angel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8A5ACE-4502-66A3-60E3-1F196E14A037}"/>
                </a:ext>
              </a:extLst>
            </p:cNvPr>
            <p:cNvCxnSpPr>
              <a:cxnSpLocks/>
            </p:cNvCxnSpPr>
            <p:nvPr/>
          </p:nvCxnSpPr>
          <p:spPr>
            <a:xfrm>
              <a:off x="5514975" y="5304770"/>
              <a:ext cx="56578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DF3892-82BD-1F40-9D94-8F1CC59B0163}"/>
              </a:ext>
            </a:extLst>
          </p:cNvPr>
          <p:cNvGrpSpPr/>
          <p:nvPr/>
        </p:nvGrpSpPr>
        <p:grpSpPr>
          <a:xfrm>
            <a:off x="2209799" y="5002790"/>
            <a:ext cx="2137411" cy="523220"/>
            <a:chOff x="2209799" y="5002790"/>
            <a:chExt cx="213741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B9F0C8-3B6A-94AB-CB2A-E8919E6EA405}"/>
                </a:ext>
              </a:extLst>
            </p:cNvPr>
            <p:cNvSpPr txBox="1"/>
            <p:nvPr/>
          </p:nvSpPr>
          <p:spPr>
            <a:xfrm>
              <a:off x="2209799" y="5002790"/>
              <a:ext cx="1588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Jesus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19FA2F-E907-476D-BF91-5B40BC896C0D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69" y="5304770"/>
              <a:ext cx="6629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A62326-7369-7B78-203E-D5F9423E39D0}"/>
              </a:ext>
            </a:extLst>
          </p:cNvPr>
          <p:cNvGrpSpPr/>
          <p:nvPr/>
        </p:nvGrpSpPr>
        <p:grpSpPr>
          <a:xfrm>
            <a:off x="6883717" y="5591831"/>
            <a:ext cx="1538288" cy="523220"/>
            <a:chOff x="6883717" y="5591831"/>
            <a:chExt cx="1538288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3FF6B3-E247-453F-3F5B-D6A813D919D7}"/>
                </a:ext>
              </a:extLst>
            </p:cNvPr>
            <p:cNvSpPr txBox="1"/>
            <p:nvPr/>
          </p:nvSpPr>
          <p:spPr>
            <a:xfrm>
              <a:off x="7355205" y="5591831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E66CF1-B068-A659-4C15-539D3D35BBE2}"/>
                </a:ext>
              </a:extLst>
            </p:cNvPr>
            <p:cNvCxnSpPr>
              <a:cxnSpLocks/>
            </p:cNvCxnSpPr>
            <p:nvPr/>
          </p:nvCxnSpPr>
          <p:spPr>
            <a:xfrm>
              <a:off x="6883717" y="5599650"/>
              <a:ext cx="685800" cy="3321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22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A0FE-0738-9EF1-B0E8-ADA0AA91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Angels in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77B7-6031-628B-8B54-7FF4C32D0D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467600" cy="4572000"/>
          </a:xfrm>
        </p:spPr>
        <p:txBody>
          <a:bodyPr/>
          <a:lstStyle/>
          <a:p>
            <a:r>
              <a:rPr lang="en-US" sz="2400" i="0" dirty="0">
                <a:effectLst/>
                <a:latin typeface="+mj-lt"/>
              </a:rPr>
              <a:t>In Revelation some angels </a:t>
            </a:r>
            <a:r>
              <a:rPr lang="en-US" sz="2400" i="0" u="sng" dirty="0">
                <a:effectLst/>
                <a:latin typeface="+mj-lt"/>
              </a:rPr>
              <a:t>stand</a:t>
            </a:r>
          </a:p>
          <a:p>
            <a:r>
              <a:rPr lang="en-US" sz="2400" i="0" dirty="0">
                <a:effectLst/>
                <a:latin typeface="+mj-lt"/>
              </a:rPr>
              <a:t>In Revelation one angel hands out an </a:t>
            </a:r>
            <a:r>
              <a:rPr lang="en-US" sz="2400" i="0" dirty="0" err="1">
                <a:effectLst/>
                <a:latin typeface="+mj-lt"/>
              </a:rPr>
              <a:t>edibale</a:t>
            </a:r>
            <a:r>
              <a:rPr lang="en-US" sz="2400" i="0" dirty="0">
                <a:effectLst/>
                <a:latin typeface="+mj-lt"/>
              </a:rPr>
              <a:t> book that cause an upset stomach</a:t>
            </a:r>
            <a:endParaRPr lang="en-US" sz="2400" b="0" i="0" dirty="0">
              <a:effectLst/>
              <a:latin typeface="+mj-lt"/>
            </a:endParaRPr>
          </a:p>
          <a:p>
            <a:r>
              <a:rPr lang="en-US" sz="2400" i="0" dirty="0">
                <a:effectLst/>
                <a:latin typeface="+mj-lt"/>
              </a:rPr>
              <a:t>In Revelation </a:t>
            </a:r>
            <a:r>
              <a:rPr lang="en-US" sz="2400" dirty="0">
                <a:latin typeface="+mj-lt"/>
              </a:rPr>
              <a:t>some angels </a:t>
            </a:r>
            <a:r>
              <a:rPr lang="en-US" sz="2400" i="0" u="sng" dirty="0">
                <a:effectLst/>
                <a:latin typeface="+mj-lt"/>
              </a:rPr>
              <a:t>blow trumpets</a:t>
            </a:r>
          </a:p>
          <a:p>
            <a:r>
              <a:rPr lang="en-US" sz="2400" i="0" dirty="0">
                <a:effectLst/>
                <a:latin typeface="+mj-lt"/>
              </a:rPr>
              <a:t>In Revelation some angels </a:t>
            </a:r>
            <a:r>
              <a:rPr lang="en-US" sz="2400" i="0" u="sng" dirty="0">
                <a:effectLst/>
                <a:latin typeface="+mj-lt"/>
              </a:rPr>
              <a:t>fight</a:t>
            </a:r>
          </a:p>
          <a:p>
            <a:r>
              <a:rPr lang="en-US" sz="2400" i="0" dirty="0">
                <a:effectLst/>
                <a:latin typeface="+mj-lt"/>
              </a:rPr>
              <a:t>In Revelation some angels </a:t>
            </a:r>
            <a:r>
              <a:rPr lang="en-US" sz="2400" i="0" u="sng" dirty="0">
                <a:effectLst/>
                <a:latin typeface="+mj-lt"/>
              </a:rPr>
              <a:t>distribute plagues</a:t>
            </a:r>
          </a:p>
          <a:p>
            <a:r>
              <a:rPr lang="en-US" sz="2800" i="0" u="sng" dirty="0">
                <a:solidFill>
                  <a:srgbClr val="C00000"/>
                </a:solidFill>
                <a:effectLst/>
                <a:latin typeface="+mj-lt"/>
              </a:rPr>
              <a:t>In Revelation 14 angels FLY and urgently deliver three messages</a:t>
            </a:r>
            <a:r>
              <a:rPr lang="en-US" sz="280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1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A0FE-0738-9EF1-B0E8-ADA0AA91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553200" cy="1112834"/>
          </a:xfrm>
        </p:spPr>
        <p:txBody>
          <a:bodyPr/>
          <a:lstStyle/>
          <a:p>
            <a:r>
              <a:rPr lang="en-US" sz="2800" dirty="0"/>
              <a:t>Three Angels in Revelation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77B7-6031-628B-8B54-7FF4C32D0D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467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i="0" u="sng" dirty="0">
                <a:solidFill>
                  <a:srgbClr val="C00000"/>
                </a:solidFill>
                <a:effectLst/>
                <a:latin typeface="+mj-lt"/>
              </a:rPr>
              <a:t>J. N. Andrews – </a:t>
            </a:r>
          </a:p>
          <a:p>
            <a:r>
              <a:rPr lang="en-US" sz="3200" dirty="0">
                <a:latin typeface="+mj-lt"/>
              </a:rPr>
              <a:t>“It would become us to examine this subject with serious attention.” </a:t>
            </a:r>
            <a:endParaRPr lang="en-US" sz="36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2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7F10-950E-B2A3-C5F5-A560CFF3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4083-5C24-2F52-2035-63858EA951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Lecture</a:t>
            </a:r>
            <a:r>
              <a:rPr lang="en-US" dirty="0"/>
              <a:t> – there are some lessons that require passing on information.</a:t>
            </a:r>
          </a:p>
          <a:p>
            <a:r>
              <a:rPr lang="en-US" u="sng" dirty="0">
                <a:solidFill>
                  <a:srgbClr val="C00000"/>
                </a:solidFill>
              </a:rPr>
              <a:t>Case Studies</a:t>
            </a:r>
            <a:r>
              <a:rPr lang="en-US" u="sng" dirty="0"/>
              <a:t> </a:t>
            </a:r>
            <a:r>
              <a:rPr lang="en-US" dirty="0"/>
              <a:t>– Almost no case studies in this series</a:t>
            </a:r>
          </a:p>
          <a:p>
            <a:r>
              <a:rPr lang="en-US" dirty="0"/>
              <a:t>Understand/no understand</a:t>
            </a:r>
          </a:p>
          <a:p>
            <a:r>
              <a:rPr lang="en-US" u="sng" dirty="0">
                <a:solidFill>
                  <a:srgbClr val="C00000"/>
                </a:solidFill>
              </a:rPr>
              <a:t>Use</a:t>
            </a:r>
            <a:r>
              <a:rPr lang="en-US" dirty="0"/>
              <a:t> of charts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7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dirty="0"/>
              <a:t>Lesson 1 – Revelation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467600" cy="4572000"/>
          </a:xfrm>
        </p:spPr>
        <p:txBody>
          <a:bodyPr/>
          <a:lstStyle/>
          <a:p>
            <a:r>
              <a:rPr lang="en-US" sz="2800" dirty="0"/>
              <a:t>Begins the second half of Revelation - </a:t>
            </a:r>
            <a:r>
              <a:rPr lang="en-US" sz="2800" u="sng" dirty="0">
                <a:solidFill>
                  <a:srgbClr val="C00000"/>
                </a:solidFill>
              </a:rPr>
              <a:t>Eschatology</a:t>
            </a:r>
          </a:p>
          <a:p>
            <a:r>
              <a:rPr lang="en-US" sz="2800" dirty="0"/>
              <a:t>Two beasts go after God’s people</a:t>
            </a:r>
          </a:p>
          <a:p>
            <a:pPr lvl="2"/>
            <a:r>
              <a:rPr lang="en-US" sz="2800" dirty="0"/>
              <a:t>One from the sea</a:t>
            </a:r>
          </a:p>
          <a:p>
            <a:pPr lvl="2"/>
            <a:r>
              <a:rPr lang="en-US" sz="2800" dirty="0"/>
              <a:t>One from the land </a:t>
            </a:r>
          </a:p>
          <a:p>
            <a:r>
              <a:rPr lang="en-US" sz="2800" u="sng" dirty="0">
                <a:solidFill>
                  <a:srgbClr val="C00000"/>
                </a:solidFill>
              </a:rPr>
              <a:t>A “sign” in heaven </a:t>
            </a:r>
            <a:r>
              <a:rPr lang="en-US" sz="2800" dirty="0"/>
              <a:t>= A symbol of a spiritual reality</a:t>
            </a:r>
          </a:p>
        </p:txBody>
      </p:sp>
    </p:spTree>
    <p:extLst>
      <p:ext uri="{BB962C8B-B14F-4D97-AF65-F5344CB8AC3E}">
        <p14:creationId xmlns:p14="http://schemas.microsoft.com/office/powerpoint/2010/main" val="11449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dirty="0"/>
              <a:t>Lesson 1 – Revelation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5046" y="1676710"/>
            <a:ext cx="7467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>
                <a:solidFill>
                  <a:srgbClr val="C00000"/>
                </a:solidFill>
              </a:rPr>
              <a:t>Two “signs” </a:t>
            </a:r>
          </a:p>
          <a:p>
            <a:r>
              <a:rPr lang="en-US" sz="2400" u="sng" dirty="0">
                <a:solidFill>
                  <a:srgbClr val="C00000"/>
                </a:solidFill>
              </a:rPr>
              <a:t>Sign 1 – a woman</a:t>
            </a:r>
          </a:p>
          <a:p>
            <a:r>
              <a:rPr lang="en-US" sz="2200" u="sng" dirty="0"/>
              <a:t>Echo of Song of Solomon </a:t>
            </a:r>
            <a:br>
              <a:rPr lang="en-US" sz="2200" u="sng" dirty="0"/>
            </a:br>
            <a:r>
              <a:rPr lang="en-US" sz="2200" u="sng" dirty="0"/>
              <a:t>6:10</a:t>
            </a:r>
          </a:p>
          <a:p>
            <a:pPr lvl="1"/>
            <a:r>
              <a:rPr lang="en-US" sz="2200" dirty="0"/>
              <a:t>“</a:t>
            </a:r>
            <a:r>
              <a:rPr lang="en-US" sz="2200" i="0" dirty="0">
                <a:solidFill>
                  <a:srgbClr val="000000"/>
                </a:solidFill>
                <a:effectLst/>
              </a:rPr>
              <a:t>Who is this that appears </a:t>
            </a:r>
            <a:br>
              <a:rPr lang="en-US" sz="2200" i="0" dirty="0">
                <a:solidFill>
                  <a:srgbClr val="000000"/>
                </a:solidFill>
                <a:effectLst/>
              </a:rPr>
            </a:br>
            <a:r>
              <a:rPr lang="en-US" sz="2200" i="0" dirty="0">
                <a:solidFill>
                  <a:srgbClr val="000000"/>
                </a:solidFill>
                <a:effectLst/>
              </a:rPr>
              <a:t>like the </a:t>
            </a:r>
            <a:r>
              <a:rPr lang="en-US" sz="2200" i="0" dirty="0">
                <a:solidFill>
                  <a:srgbClr val="C00000"/>
                </a:solidFill>
                <a:effectLst/>
              </a:rPr>
              <a:t>dawn</a:t>
            </a:r>
            <a:r>
              <a:rPr lang="en-US" sz="2200" i="0" dirty="0">
                <a:solidFill>
                  <a:srgbClr val="000000"/>
                </a:solidFill>
                <a:effectLst/>
              </a:rPr>
              <a:t>, 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i="0" dirty="0">
                <a:solidFill>
                  <a:srgbClr val="000000"/>
                </a:solidFill>
                <a:effectLst/>
              </a:rPr>
              <a:t>fair as the </a:t>
            </a:r>
            <a:r>
              <a:rPr lang="en-US" sz="2200" i="0" dirty="0">
                <a:solidFill>
                  <a:srgbClr val="C00000"/>
                </a:solidFill>
                <a:effectLst/>
              </a:rPr>
              <a:t>moon</a:t>
            </a:r>
            <a:r>
              <a:rPr lang="en-US" sz="2200" i="0" dirty="0">
                <a:solidFill>
                  <a:srgbClr val="000000"/>
                </a:solidFill>
                <a:effectLst/>
              </a:rPr>
              <a:t>, </a:t>
            </a:r>
          </a:p>
          <a:p>
            <a:pPr lvl="1"/>
            <a:r>
              <a:rPr lang="en-US" sz="2200" i="0" dirty="0">
                <a:solidFill>
                  <a:srgbClr val="000000"/>
                </a:solidFill>
                <a:effectLst/>
              </a:rPr>
              <a:t>bright as the </a:t>
            </a:r>
            <a:r>
              <a:rPr lang="en-US" sz="2200" i="0" dirty="0">
                <a:solidFill>
                  <a:srgbClr val="C00000"/>
                </a:solidFill>
                <a:effectLst/>
              </a:rPr>
              <a:t>sun</a:t>
            </a:r>
            <a:r>
              <a:rPr lang="en-US" sz="2200" i="0" dirty="0">
                <a:solidFill>
                  <a:srgbClr val="000000"/>
                </a:solidFill>
                <a:effectLst/>
              </a:rPr>
              <a:t>, </a:t>
            </a:r>
          </a:p>
          <a:p>
            <a:pPr lvl="1"/>
            <a:r>
              <a:rPr lang="en-US" sz="2200" i="0" dirty="0">
                <a:solidFill>
                  <a:srgbClr val="000000"/>
                </a:solidFill>
                <a:effectLst/>
              </a:rPr>
              <a:t>majestic as the </a:t>
            </a:r>
            <a:r>
              <a:rPr lang="en-US" sz="2200" i="0" dirty="0">
                <a:solidFill>
                  <a:srgbClr val="C00000"/>
                </a:solidFill>
                <a:effectLst/>
              </a:rPr>
              <a:t>stars</a:t>
            </a:r>
            <a:r>
              <a:rPr lang="en-US" sz="2200" i="0" dirty="0">
                <a:solidFill>
                  <a:srgbClr val="000000"/>
                </a:solidFill>
                <a:effectLst/>
              </a:rPr>
              <a:t> in  procession?”</a:t>
            </a:r>
            <a:r>
              <a:rPr lang="en-US" sz="2200" dirty="0"/>
              <a:t> </a:t>
            </a:r>
          </a:p>
          <a:p>
            <a:r>
              <a:rPr lang="en-US" dirty="0"/>
              <a:t>Another echo = </a:t>
            </a:r>
            <a:r>
              <a:rPr lang="en-US" u="sng" dirty="0"/>
              <a:t>2 Corinthians 4:6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AB1C6-4C45-B25C-3394-D959C8A8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3082446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dirty="0"/>
              <a:t>Lesson 1 – Revelation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8210" y="1676400"/>
            <a:ext cx="7467600" cy="4572000"/>
          </a:xfrm>
        </p:spPr>
        <p:txBody>
          <a:bodyPr/>
          <a:lstStyle/>
          <a:p>
            <a:r>
              <a:rPr lang="en-US" sz="2800" u="sng" dirty="0">
                <a:solidFill>
                  <a:srgbClr val="C00000"/>
                </a:solidFill>
              </a:rPr>
              <a:t>Sign 2 – a “dragon”</a:t>
            </a:r>
          </a:p>
          <a:p>
            <a:r>
              <a:rPr lang="en-US" sz="2400" i="0" dirty="0">
                <a:solidFill>
                  <a:srgbClr val="001320"/>
                </a:solidFill>
                <a:effectLst/>
              </a:rPr>
              <a:t>“Then </a:t>
            </a:r>
            <a:r>
              <a:rPr lang="en-US" sz="2400" i="0" u="sng" dirty="0">
                <a:solidFill>
                  <a:srgbClr val="C00000"/>
                </a:solidFill>
                <a:effectLst/>
              </a:rPr>
              <a:t>another sign </a:t>
            </a:r>
            <a:br>
              <a:rPr lang="en-US" sz="2400" i="0" u="sng" dirty="0">
                <a:solidFill>
                  <a:srgbClr val="C00000"/>
                </a:solidFill>
                <a:effectLst/>
              </a:rPr>
            </a:br>
            <a:r>
              <a:rPr lang="en-US" sz="2400" i="0" dirty="0">
                <a:effectLst/>
              </a:rPr>
              <a:t>appeared </a:t>
            </a:r>
            <a:r>
              <a:rPr lang="en-US" sz="2400" i="0" dirty="0">
                <a:solidFill>
                  <a:srgbClr val="001320"/>
                </a:solidFill>
                <a:effectLst/>
              </a:rPr>
              <a:t>in heaven: </a:t>
            </a:r>
          </a:p>
          <a:p>
            <a:r>
              <a:rPr lang="en-US" sz="2400" i="0" u="sng" dirty="0">
                <a:solidFill>
                  <a:srgbClr val="C00000"/>
                </a:solidFill>
                <a:effectLst/>
              </a:rPr>
              <a:t>“an enormous red dragon</a:t>
            </a:r>
            <a:r>
              <a:rPr lang="en-US" sz="2400" i="0" dirty="0">
                <a:solidFill>
                  <a:srgbClr val="001320"/>
                </a:solidFill>
                <a:effectLst/>
              </a:rPr>
              <a:t> </a:t>
            </a:r>
            <a:br>
              <a:rPr lang="en-US" sz="2400" i="0" dirty="0">
                <a:solidFill>
                  <a:srgbClr val="001320"/>
                </a:solidFill>
                <a:effectLst/>
              </a:rPr>
            </a:br>
            <a:r>
              <a:rPr lang="en-US" sz="2400" i="0" dirty="0">
                <a:solidFill>
                  <a:srgbClr val="001320"/>
                </a:solidFill>
                <a:effectLst/>
              </a:rPr>
              <a:t>with seven heads and ten </a:t>
            </a:r>
            <a:br>
              <a:rPr lang="en-US" sz="2400" i="0" dirty="0">
                <a:solidFill>
                  <a:srgbClr val="001320"/>
                </a:solidFill>
                <a:effectLst/>
              </a:rPr>
            </a:br>
            <a:r>
              <a:rPr lang="en-US" sz="2400" i="0" dirty="0">
                <a:solidFill>
                  <a:srgbClr val="001320"/>
                </a:solidFill>
                <a:effectLst/>
              </a:rPr>
              <a:t>horns and seven crowns on its </a:t>
            </a:r>
            <a:br>
              <a:rPr lang="en-US" sz="2400" i="0" dirty="0">
                <a:solidFill>
                  <a:srgbClr val="001320"/>
                </a:solidFill>
                <a:effectLst/>
              </a:rPr>
            </a:br>
            <a:r>
              <a:rPr lang="en-US" sz="2400" i="0" dirty="0">
                <a:solidFill>
                  <a:srgbClr val="001320"/>
                </a:solidFill>
                <a:effectLst/>
              </a:rPr>
              <a:t>heads. </a:t>
            </a:r>
          </a:p>
          <a:p>
            <a:r>
              <a:rPr lang="en-US" sz="2400" i="0" u="sng" dirty="0">
                <a:solidFill>
                  <a:srgbClr val="C00000"/>
                </a:solidFill>
                <a:effectLst/>
              </a:rPr>
              <a:t>“Its tail</a:t>
            </a:r>
            <a:r>
              <a:rPr lang="en-US" sz="2400" i="0" dirty="0">
                <a:solidFill>
                  <a:srgbClr val="001320"/>
                </a:solidFill>
                <a:effectLst/>
              </a:rPr>
              <a:t> swept a third</a:t>
            </a:r>
            <a:br>
              <a:rPr lang="en-US" sz="2400" i="0" dirty="0">
                <a:solidFill>
                  <a:srgbClr val="001320"/>
                </a:solidFill>
                <a:effectLst/>
              </a:rPr>
            </a:br>
            <a:r>
              <a:rPr lang="en-US" sz="2400" i="0" dirty="0">
                <a:solidFill>
                  <a:srgbClr val="001320"/>
                </a:solidFill>
                <a:effectLst/>
              </a:rPr>
              <a:t> of the stars out of the sky and flung them to the earth. ”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F7800-A70B-96CE-50DC-15F4DDDF0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8800"/>
            <a:ext cx="284870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2800" dirty="0"/>
              <a:t>Where Did This “Dragon” </a:t>
            </a:r>
            <a:br>
              <a:rPr lang="en-US" sz="2800" dirty="0"/>
            </a:br>
            <a:r>
              <a:rPr lang="en-US" sz="2800" dirty="0"/>
              <a:t>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95400" y="1798316"/>
            <a:ext cx="7467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>
                <a:solidFill>
                  <a:srgbClr val="C00000"/>
                </a:solidFill>
              </a:rPr>
              <a:t>Revelation 12: 7-9</a:t>
            </a:r>
          </a:p>
          <a:p>
            <a:pPr marL="0" indent="0">
              <a:buNone/>
            </a:pPr>
            <a:r>
              <a:rPr lang="en-US" sz="3200" dirty="0"/>
              <a:t>“There was war in heaven . . .”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Side 1</a:t>
            </a:r>
            <a:r>
              <a:rPr lang="en-US" sz="3200" dirty="0"/>
              <a:t> = “Michael” and his angels. 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Side 2</a:t>
            </a:r>
            <a:r>
              <a:rPr lang="en-US" sz="3200" dirty="0"/>
              <a:t> = “The ‘dragon’ and his angels fought back.”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V. 8 </a:t>
            </a:r>
            <a:r>
              <a:rPr lang="en-US" sz="3200" dirty="0"/>
              <a:t>– Who won? </a:t>
            </a:r>
          </a:p>
        </p:txBody>
      </p:sp>
    </p:spTree>
    <p:extLst>
      <p:ext uri="{BB962C8B-B14F-4D97-AF65-F5344CB8AC3E}">
        <p14:creationId xmlns:p14="http://schemas.microsoft.com/office/powerpoint/2010/main" val="25039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dirty="0"/>
              <a:t>Where Did This “Dragon”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76400"/>
            <a:ext cx="7467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As an early Christian believer, how would you know who this “dragon” is? </a:t>
            </a:r>
          </a:p>
          <a:p>
            <a:r>
              <a:rPr lang="en-US" sz="3200" dirty="0"/>
              <a:t>Isaiah 14</a:t>
            </a:r>
          </a:p>
          <a:p>
            <a:r>
              <a:rPr lang="en-US" sz="3200" dirty="0"/>
              <a:t>Ezekiel 28 </a:t>
            </a:r>
          </a:p>
        </p:txBody>
      </p:sp>
    </p:spTree>
    <p:extLst>
      <p:ext uri="{BB962C8B-B14F-4D97-AF65-F5344CB8AC3E}">
        <p14:creationId xmlns:p14="http://schemas.microsoft.com/office/powerpoint/2010/main" val="99075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3600" dirty="0"/>
              <a:t>The “Woman”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76400"/>
            <a:ext cx="7467600" cy="4724400"/>
          </a:xfrm>
        </p:spPr>
        <p:txBody>
          <a:bodyPr/>
          <a:lstStyle/>
          <a:p>
            <a:r>
              <a:rPr lang="en-US" sz="2400" dirty="0"/>
              <a:t>She shines</a:t>
            </a:r>
          </a:p>
          <a:p>
            <a:r>
              <a:rPr lang="en-US" sz="2400" dirty="0"/>
              <a:t>She stands on the “moon.” </a:t>
            </a:r>
          </a:p>
          <a:p>
            <a:r>
              <a:rPr lang="en-US" sz="2400" dirty="0"/>
              <a:t>She’s pregnant and in labor</a:t>
            </a:r>
          </a:p>
          <a:p>
            <a:r>
              <a:rPr lang="en-US" sz="2400" u="sng" dirty="0">
                <a:solidFill>
                  <a:srgbClr val="C00000"/>
                </a:solidFill>
              </a:rPr>
              <a:t>A “sign” in heaven </a:t>
            </a:r>
            <a:r>
              <a:rPr lang="en-US" sz="2400" dirty="0"/>
              <a:t>= A </a:t>
            </a:r>
            <a:br>
              <a:rPr lang="en-US" sz="2400" dirty="0"/>
            </a:br>
            <a:r>
              <a:rPr lang="en-US" sz="2400" dirty="0"/>
              <a:t>symbol of a spiritual reality</a:t>
            </a:r>
          </a:p>
          <a:p>
            <a:r>
              <a:rPr lang="en-US" sz="2400" u="sng" dirty="0">
                <a:solidFill>
                  <a:srgbClr val="C00000"/>
                </a:solidFill>
              </a:rPr>
              <a:t>Genesis 3:15</a:t>
            </a:r>
            <a:r>
              <a:rPr lang="en-US" sz="2400" dirty="0"/>
              <a:t> = “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And I will put enmity between you and the woman, and between your offspring and hers; he will crush your head, and you will strike his heel.”</a:t>
            </a:r>
            <a:r>
              <a:rPr lang="en-US" sz="2400" dirty="0"/>
              <a:t> 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512A8-16A9-B681-87E8-664FD50F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14300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3600" dirty="0"/>
              <a:t>The “Child”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7467600" cy="2895600"/>
          </a:xfrm>
        </p:spPr>
        <p:txBody>
          <a:bodyPr/>
          <a:lstStyle/>
          <a:p>
            <a:r>
              <a:rPr lang="en-US" sz="3200" u="sng" dirty="0">
                <a:solidFill>
                  <a:srgbClr val="C00000"/>
                </a:solidFill>
              </a:rPr>
              <a:t>Revelation 12:5</a:t>
            </a:r>
          </a:p>
          <a:p>
            <a:pPr lvl="1"/>
            <a:r>
              <a:rPr lang="en-US" sz="2800" dirty="0"/>
              <a:t>“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She gave birth to </a:t>
            </a:r>
            <a:br>
              <a:rPr lang="en-US" sz="2800" i="0" dirty="0">
                <a:solidFill>
                  <a:srgbClr val="001320"/>
                </a:solidFill>
                <a:effectLst/>
              </a:rPr>
            </a:br>
            <a:r>
              <a:rPr lang="en-US" sz="2800" i="0" u="sng" dirty="0">
                <a:solidFill>
                  <a:srgbClr val="C00000"/>
                </a:solidFill>
                <a:effectLst/>
              </a:rPr>
              <a:t>a son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, a male child, </a:t>
            </a:r>
          </a:p>
          <a:p>
            <a:pPr lvl="1"/>
            <a:r>
              <a:rPr lang="en-US" sz="2800" i="0" dirty="0">
                <a:solidFill>
                  <a:srgbClr val="001320"/>
                </a:solidFill>
                <a:effectLst/>
              </a:rPr>
              <a:t>who ‘will </a:t>
            </a:r>
            <a:r>
              <a:rPr lang="en-US" sz="2800" i="0" u="sng" dirty="0">
                <a:solidFill>
                  <a:srgbClr val="C00000"/>
                </a:solidFill>
                <a:effectLst/>
              </a:rPr>
              <a:t>rule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 </a:t>
            </a:r>
            <a:br>
              <a:rPr lang="en-US" sz="2800" i="0" dirty="0">
                <a:solidFill>
                  <a:srgbClr val="001320"/>
                </a:solidFill>
                <a:effectLst/>
              </a:rPr>
            </a:br>
            <a:r>
              <a:rPr lang="en-US" sz="2800" i="0" dirty="0">
                <a:solidFill>
                  <a:srgbClr val="001320"/>
                </a:solidFill>
                <a:effectLst/>
              </a:rPr>
              <a:t>all the nations </a:t>
            </a:r>
          </a:p>
          <a:p>
            <a:pPr lvl="1"/>
            <a:r>
              <a:rPr lang="en-US" sz="2800" i="0" dirty="0">
                <a:solidFill>
                  <a:srgbClr val="001320"/>
                </a:solidFill>
                <a:effectLst/>
              </a:rPr>
              <a:t>with an </a:t>
            </a:r>
            <a:r>
              <a:rPr lang="en-US" sz="2800" i="0" u="sng" dirty="0">
                <a:solidFill>
                  <a:srgbClr val="C00000"/>
                </a:solidFill>
                <a:effectLst/>
              </a:rPr>
              <a:t>iron scepter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.’”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94079-830D-1C9E-4759-3DB90D9F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09800"/>
            <a:ext cx="2971800" cy="1664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F3E04-E31A-B72A-2980-79B58B70FD9D}"/>
              </a:ext>
            </a:extLst>
          </p:cNvPr>
          <p:cNvSpPr txBox="1"/>
          <p:nvPr/>
        </p:nvSpPr>
        <p:spPr>
          <a:xfrm>
            <a:off x="1181100" y="4647564"/>
            <a:ext cx="7239000" cy="2092881"/>
          </a:xfrm>
          <a:prstGeom prst="rect">
            <a:avLst/>
          </a:prstGeom>
          <a:solidFill>
            <a:srgbClr val="9B320E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 blessing to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 threat to the Romans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 death sentence to the “dragon.”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6705600" cy="1112834"/>
          </a:xfrm>
        </p:spPr>
        <p:txBody>
          <a:bodyPr/>
          <a:lstStyle/>
          <a:p>
            <a:r>
              <a:rPr lang="en-US" sz="3600" dirty="0"/>
              <a:t>The 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436688"/>
            <a:ext cx="7467600" cy="4724400"/>
          </a:xfrm>
        </p:spPr>
        <p:txBody>
          <a:bodyPr/>
          <a:lstStyle/>
          <a:p>
            <a:r>
              <a:rPr lang="en-US" sz="3200" u="sng" dirty="0">
                <a:solidFill>
                  <a:srgbClr val="C00000"/>
                </a:solidFill>
              </a:rPr>
              <a:t>The Child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= </a:t>
            </a:r>
            <a:r>
              <a:rPr lang="en-US" sz="3200" u="sng" dirty="0"/>
              <a:t>Revelation 12:5</a:t>
            </a:r>
            <a:r>
              <a:rPr lang="en-US" sz="3200" u="sng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The woman </a:t>
            </a:r>
            <a:r>
              <a:rPr lang="en-US" sz="3200" dirty="0"/>
              <a:t>= </a:t>
            </a:r>
            <a:r>
              <a:rPr lang="en-US" sz="3200" u="sng" dirty="0"/>
              <a:t>Revelation 12:6</a:t>
            </a:r>
          </a:p>
          <a:p>
            <a:pPr lvl="1"/>
            <a:r>
              <a:rPr lang="en-US" sz="3000" i="0" dirty="0">
                <a:solidFill>
                  <a:srgbClr val="001320"/>
                </a:solidFill>
                <a:effectLst/>
              </a:rPr>
              <a:t>All this is an echo of the exodus experience.</a:t>
            </a:r>
          </a:p>
          <a:p>
            <a:r>
              <a:rPr lang="en-US" sz="3200" i="0" dirty="0">
                <a:solidFill>
                  <a:srgbClr val="FF0000"/>
                </a:solidFill>
                <a:effectLst/>
              </a:rPr>
              <a:t>“for 1,260 days”</a:t>
            </a:r>
            <a:r>
              <a:rPr lang="en-US" sz="3200" i="0" dirty="0">
                <a:solidFill>
                  <a:srgbClr val="001320"/>
                </a:solidFill>
                <a:effectLst/>
              </a:rPr>
              <a:t> </a:t>
            </a:r>
          </a:p>
          <a:p>
            <a:pPr lvl="1"/>
            <a:r>
              <a:rPr lang="en-US" sz="2800" u="sng" dirty="0"/>
              <a:t>Time prophecy</a:t>
            </a:r>
            <a:r>
              <a:rPr lang="en-US" sz="2800" dirty="0"/>
              <a:t> – 538 A.D. -1798 A.D. </a:t>
            </a:r>
          </a:p>
          <a:p>
            <a:pPr lvl="1"/>
            <a:r>
              <a:rPr lang="en-US" sz="2800" dirty="0"/>
              <a:t>The experience of the “true church” during the Middle Ages in Europe. </a:t>
            </a:r>
          </a:p>
        </p:txBody>
      </p:sp>
    </p:spTree>
    <p:extLst>
      <p:ext uri="{BB962C8B-B14F-4D97-AF65-F5344CB8AC3E}">
        <p14:creationId xmlns:p14="http://schemas.microsoft.com/office/powerpoint/2010/main" val="4482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FE2E-2D9C-39D3-8A6E-E1C3AD2F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the Christian church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514D-9EC6-3157-2BFD-C073FA1925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3A36D-84D9-6D0E-AD68-3443473E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56" y="2209800"/>
            <a:ext cx="6206994" cy="35528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2F3EBA-51A4-30CE-4DCD-6C55B6A53636}"/>
              </a:ext>
            </a:extLst>
          </p:cNvPr>
          <p:cNvSpPr/>
          <p:nvPr/>
        </p:nvSpPr>
        <p:spPr>
          <a:xfrm>
            <a:off x="5334000" y="3750469"/>
            <a:ext cx="621030" cy="6429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10959A-6017-C126-CB74-9CC959929FC9}"/>
              </a:ext>
            </a:extLst>
          </p:cNvPr>
          <p:cNvSpPr/>
          <p:nvPr/>
        </p:nvSpPr>
        <p:spPr>
          <a:xfrm>
            <a:off x="2830830" y="5100638"/>
            <a:ext cx="3124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26E93E-6E80-60CD-7BE1-3BC20A2F3690}"/>
              </a:ext>
            </a:extLst>
          </p:cNvPr>
          <p:cNvGrpSpPr/>
          <p:nvPr/>
        </p:nvGrpSpPr>
        <p:grpSpPr>
          <a:xfrm>
            <a:off x="2057400" y="2971800"/>
            <a:ext cx="1524000" cy="669131"/>
            <a:chOff x="2057400" y="2971800"/>
            <a:chExt cx="1524000" cy="6691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65A7C8-730E-3AD6-7334-722CE3853655}"/>
                </a:ext>
              </a:extLst>
            </p:cNvPr>
            <p:cNvSpPr/>
            <p:nvPr/>
          </p:nvSpPr>
          <p:spPr>
            <a:xfrm>
              <a:off x="3048000" y="3107531"/>
              <a:ext cx="533400" cy="533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5A4B92-667A-D4CF-C5BF-4DCB78B19831}"/>
                </a:ext>
              </a:extLst>
            </p:cNvPr>
            <p:cNvSpPr/>
            <p:nvPr/>
          </p:nvSpPr>
          <p:spPr>
            <a:xfrm>
              <a:off x="2057400" y="2971800"/>
              <a:ext cx="533400" cy="533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6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315200" cy="1112834"/>
          </a:xfrm>
        </p:spPr>
        <p:txBody>
          <a:bodyPr/>
          <a:lstStyle/>
          <a:p>
            <a:r>
              <a:rPr lang="en-US" sz="2800" dirty="0"/>
              <a:t>The Escape Experience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436688"/>
            <a:ext cx="7467600" cy="4724400"/>
          </a:xfrm>
        </p:spPr>
        <p:txBody>
          <a:bodyPr/>
          <a:lstStyle/>
          <a:p>
            <a:r>
              <a:rPr lang="en-US" sz="2400" u="sng" dirty="0">
                <a:solidFill>
                  <a:srgbClr val="C00000"/>
                </a:solidFill>
              </a:rPr>
              <a:t>V. 13 </a:t>
            </a:r>
            <a:r>
              <a:rPr lang="en-US" sz="2400" dirty="0"/>
              <a:t>– </a:t>
            </a:r>
            <a:r>
              <a:rPr lang="en-US" sz="2400" dirty="0">
                <a:latin typeface="+mj-lt"/>
              </a:rPr>
              <a:t>“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H</a:t>
            </a:r>
            <a:r>
              <a:rPr lang="en-US" sz="2400" i="0" dirty="0">
                <a:solidFill>
                  <a:srgbClr val="001320"/>
                </a:solidFill>
                <a:effectLst/>
                <a:latin typeface="+mj-lt"/>
              </a:rPr>
              <a:t>e </a:t>
            </a:r>
            <a:r>
              <a:rPr lang="en-US" sz="2400" b="0" i="0" dirty="0">
                <a:solidFill>
                  <a:srgbClr val="001320"/>
                </a:solidFill>
                <a:effectLst/>
                <a:latin typeface="+mj-lt"/>
              </a:rPr>
              <a:t>(the </a:t>
            </a:r>
            <a:r>
              <a:rPr lang="en-US" sz="2400" b="0" dirty="0">
                <a:solidFill>
                  <a:srgbClr val="001320"/>
                </a:solidFill>
                <a:latin typeface="+mj-lt"/>
              </a:rPr>
              <a:t>Dragon) </a:t>
            </a:r>
            <a:r>
              <a:rPr lang="en-US" sz="2400" i="0" dirty="0">
                <a:solidFill>
                  <a:srgbClr val="001320"/>
                </a:solidFill>
                <a:effectLst/>
                <a:latin typeface="+mj-lt"/>
              </a:rPr>
              <a:t>pursued the </a:t>
            </a:r>
            <a:br>
              <a:rPr lang="en-US" sz="2400" i="0" dirty="0">
                <a:solidFill>
                  <a:srgbClr val="001320"/>
                </a:solidFill>
                <a:effectLst/>
                <a:latin typeface="+mj-lt"/>
              </a:rPr>
            </a:br>
            <a:r>
              <a:rPr lang="en-US" sz="2400" i="0" dirty="0">
                <a:solidFill>
                  <a:srgbClr val="001320"/>
                </a:solidFill>
                <a:effectLst/>
                <a:latin typeface="+mj-lt"/>
              </a:rPr>
              <a:t>woman”</a:t>
            </a:r>
          </a:p>
          <a:p>
            <a:r>
              <a:rPr lang="en-US" sz="2400" u="sng" dirty="0">
                <a:solidFill>
                  <a:srgbClr val="C00000"/>
                </a:solidFill>
                <a:latin typeface="+mj-lt"/>
              </a:rPr>
              <a:t>V. 14 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– How did the </a:t>
            </a:r>
            <a:br>
              <a:rPr lang="en-US" sz="2400" dirty="0">
                <a:solidFill>
                  <a:srgbClr val="001320"/>
                </a:solidFill>
                <a:latin typeface="+mj-lt"/>
              </a:rPr>
            </a:br>
            <a:r>
              <a:rPr lang="en-US" sz="2400" dirty="0">
                <a:solidFill>
                  <a:srgbClr val="001320"/>
                </a:solidFill>
                <a:latin typeface="+mj-lt"/>
              </a:rPr>
              <a:t>church survive?</a:t>
            </a:r>
          </a:p>
          <a:p>
            <a:r>
              <a:rPr lang="en-US" sz="2400" dirty="0">
                <a:solidFill>
                  <a:srgbClr val="001320"/>
                </a:solidFill>
                <a:latin typeface="+mj-lt"/>
              </a:rPr>
              <a:t>What’s the time </a:t>
            </a:r>
            <a:br>
              <a:rPr lang="en-US" sz="2400" dirty="0">
                <a:solidFill>
                  <a:srgbClr val="001320"/>
                </a:solidFill>
                <a:latin typeface="+mj-lt"/>
              </a:rPr>
            </a:br>
            <a:r>
              <a:rPr lang="en-US" sz="2400" dirty="0">
                <a:solidFill>
                  <a:srgbClr val="001320"/>
                </a:solidFill>
                <a:latin typeface="+mj-lt"/>
              </a:rPr>
              <a:t>frame of the escape </a:t>
            </a:r>
            <a:br>
              <a:rPr lang="en-US" sz="2400" dirty="0">
                <a:solidFill>
                  <a:srgbClr val="001320"/>
                </a:solidFill>
                <a:latin typeface="+mj-lt"/>
              </a:rPr>
            </a:br>
            <a:r>
              <a:rPr lang="en-US" sz="2400" dirty="0">
                <a:solidFill>
                  <a:srgbClr val="001320"/>
                </a:solidFill>
                <a:latin typeface="+mj-lt"/>
              </a:rPr>
              <a:t>and the survival? </a:t>
            </a:r>
          </a:p>
          <a:p>
            <a:pPr lvl="1"/>
            <a:r>
              <a:rPr lang="en-US" u="sng" dirty="0">
                <a:solidFill>
                  <a:srgbClr val="C00000"/>
                </a:solidFill>
                <a:latin typeface="+mj-lt"/>
              </a:rPr>
              <a:t>V. 6 </a:t>
            </a:r>
            <a:r>
              <a:rPr lang="en-US" dirty="0">
                <a:solidFill>
                  <a:srgbClr val="001320"/>
                </a:solidFill>
                <a:latin typeface="+mj-lt"/>
              </a:rPr>
              <a:t>= </a:t>
            </a:r>
            <a:r>
              <a:rPr lang="en-US" dirty="0">
                <a:solidFill>
                  <a:srgbClr val="001320"/>
                </a:solidFill>
              </a:rPr>
              <a:t>“</a:t>
            </a:r>
            <a:r>
              <a:rPr lang="en-US" i="0" dirty="0">
                <a:solidFill>
                  <a:srgbClr val="001320"/>
                </a:solidFill>
                <a:effectLst/>
              </a:rPr>
              <a:t>Where she might be taken care of for 1,260 days.” </a:t>
            </a:r>
            <a:r>
              <a:rPr lang="en-US" b="0" i="0" dirty="0">
                <a:solidFill>
                  <a:srgbClr val="001320"/>
                </a:solidFill>
                <a:effectLst/>
              </a:rPr>
              <a:t>(538 A. D.-1798 A.D.) </a:t>
            </a:r>
            <a:endParaRPr lang="en-US" b="0" dirty="0">
              <a:solidFill>
                <a:srgbClr val="001320"/>
              </a:solidFill>
            </a:endParaRPr>
          </a:p>
          <a:p>
            <a:endParaRPr lang="en-US" sz="2400" dirty="0">
              <a:solidFill>
                <a:srgbClr val="001320"/>
              </a:solidFill>
              <a:latin typeface="+mj-lt"/>
            </a:endParaRPr>
          </a:p>
          <a:p>
            <a:endParaRPr lang="en-US" sz="2400" dirty="0">
              <a:solidFill>
                <a:srgbClr val="001320"/>
              </a:solidFill>
              <a:latin typeface="+mj-lt"/>
            </a:endParaRPr>
          </a:p>
          <a:p>
            <a:endParaRPr lang="en-US" sz="3200" dirty="0">
              <a:solidFill>
                <a:srgbClr val="001320"/>
              </a:solidFill>
              <a:latin typeface="+mj-lt"/>
            </a:endParaRPr>
          </a:p>
          <a:p>
            <a:endParaRPr lang="en-US" sz="3200" dirty="0">
              <a:solidFill>
                <a:srgbClr val="00132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D2C16-2376-1A6E-856C-4CD92235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10" y="1981200"/>
            <a:ext cx="3880150" cy="2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8C24-7E51-CCE6-19AE-CDE6A9A5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Why The Lessons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9185-2022-D2FF-8751-342B862E91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086600" cy="4572000"/>
          </a:xfrm>
        </p:spPr>
        <p:txBody>
          <a:bodyPr/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This series of lessons studies the Three Angel’s Messages of Revelation 14. </a:t>
            </a:r>
          </a:p>
          <a:p>
            <a:r>
              <a:rPr lang="en-US" sz="2800" u="sng" dirty="0">
                <a:solidFill>
                  <a:srgbClr val="C00000"/>
                </a:solidFill>
                <a:ea typeface="Calibri" panose="020F0502020204030204" pitchFamily="34" charset="0"/>
              </a:rPr>
              <a:t>Core</a:t>
            </a:r>
            <a:r>
              <a:rPr lang="en-US" sz="2800" dirty="0">
                <a:ea typeface="Calibri" panose="020F0502020204030204" pitchFamily="34" charset="0"/>
              </a:rPr>
              <a:t> of Seventh-day Adventist  prophetic understanding and teaching.</a:t>
            </a:r>
          </a:p>
          <a:p>
            <a:r>
              <a:rPr lang="en-US" sz="28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Core</a:t>
            </a:r>
            <a:r>
              <a:rPr lang="en-US" sz="2800" dirty="0">
                <a:effectLst/>
                <a:ea typeface="Calibri" panose="020F0502020204030204" pitchFamily="34" charset="0"/>
              </a:rPr>
              <a:t> of the Seventh-day Adventist </a:t>
            </a:r>
            <a:r>
              <a:rPr lang="en-US" sz="2800" dirty="0">
                <a:ea typeface="Calibri" panose="020F0502020204030204" pitchFamily="34" charset="0"/>
              </a:rPr>
              <a:t>Statement of Mission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315200" cy="1112834"/>
          </a:xfrm>
        </p:spPr>
        <p:txBody>
          <a:bodyPr/>
          <a:lstStyle/>
          <a:p>
            <a:r>
              <a:rPr lang="en-US" sz="2800" dirty="0"/>
              <a:t>Who Does the Dragon Attack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7467600" cy="4724400"/>
          </a:xfrm>
        </p:spPr>
        <p:txBody>
          <a:bodyPr/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</a:rPr>
              <a:t>Revelation 12:17</a:t>
            </a:r>
            <a:r>
              <a:rPr lang="en-US" sz="3200" dirty="0">
                <a:solidFill>
                  <a:srgbClr val="001320"/>
                </a:solidFill>
                <a:latin typeface="+mj-lt"/>
              </a:rPr>
              <a:t> = “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Then the </a:t>
            </a:r>
            <a:r>
              <a:rPr lang="en-US" sz="2800" i="0" dirty="0">
                <a:solidFill>
                  <a:srgbClr val="C00000"/>
                </a:solidFill>
                <a:effectLst/>
              </a:rPr>
              <a:t>dragon was enraged 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at the woman </a:t>
            </a:r>
          </a:p>
          <a:p>
            <a:r>
              <a:rPr lang="en-US" sz="2800" dirty="0">
                <a:solidFill>
                  <a:srgbClr val="001320"/>
                </a:solidFill>
              </a:rPr>
              <a:t>“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and went off to wage war against the </a:t>
            </a:r>
            <a:r>
              <a:rPr lang="en-US" sz="2800" i="0" u="sng" dirty="0">
                <a:solidFill>
                  <a:srgbClr val="001320"/>
                </a:solidFill>
                <a:effectLst/>
              </a:rPr>
              <a:t>rest of her offspring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—</a:t>
            </a:r>
          </a:p>
          <a:p>
            <a:r>
              <a:rPr lang="en-US" sz="2800" u="sng" dirty="0">
                <a:solidFill>
                  <a:srgbClr val="C00000"/>
                </a:solidFill>
              </a:rPr>
              <a:t>Offspring identified</a:t>
            </a:r>
            <a:r>
              <a:rPr lang="en-US" sz="2800" dirty="0">
                <a:solidFill>
                  <a:srgbClr val="001320"/>
                </a:solidFill>
              </a:rPr>
              <a:t> = </a:t>
            </a:r>
          </a:p>
          <a:p>
            <a:pPr lvl="1"/>
            <a:r>
              <a:rPr lang="en-US" sz="2800" dirty="0">
                <a:solidFill>
                  <a:srgbClr val="001320"/>
                </a:solidFill>
              </a:rPr>
              <a:t>“</a:t>
            </a:r>
            <a:r>
              <a:rPr lang="en-US" sz="2800" i="0" dirty="0">
                <a:solidFill>
                  <a:srgbClr val="001320"/>
                </a:solidFill>
                <a:effectLst/>
              </a:rPr>
              <a:t>those who keep God’s commands and hold fast their testimony about Jesus.”</a:t>
            </a:r>
            <a:endParaRPr lang="en-US" sz="2800" dirty="0">
              <a:solidFill>
                <a:srgbClr val="001320"/>
              </a:solidFill>
            </a:endParaRPr>
          </a:p>
          <a:p>
            <a:endParaRPr lang="en-US" sz="3200" dirty="0">
              <a:solidFill>
                <a:srgbClr val="0013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9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B66D-C604-CEFF-0EE9-8BF02C7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315200" cy="1112834"/>
          </a:xfrm>
        </p:spPr>
        <p:txBody>
          <a:bodyPr/>
          <a:lstStyle/>
          <a:p>
            <a:r>
              <a:rPr lang="en-US" sz="3600" dirty="0"/>
              <a:t>The Praise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041-EAD0-8956-00CD-5CC1DE077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7467600" cy="4724400"/>
          </a:xfrm>
        </p:spPr>
        <p:txBody>
          <a:bodyPr/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</a:rPr>
              <a:t>Revelation 12:10-12</a:t>
            </a:r>
            <a:endParaRPr lang="en-US" sz="3200" dirty="0">
              <a:solidFill>
                <a:srgbClr val="00132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D0B8F-CA04-63FB-C160-B778C822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2564130" cy="36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1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C85D-0EAC-7FE2-E81C-78620097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5867400" cy="1112834"/>
          </a:xfrm>
        </p:spPr>
        <p:txBody>
          <a:bodyPr/>
          <a:lstStyle/>
          <a:p>
            <a:r>
              <a:rPr lang="en-US" sz="3600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F3BA-271D-DA16-BFB8-A6C6410FEA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Context of Revelation 14</a:t>
            </a:r>
          </a:p>
          <a:p>
            <a:r>
              <a:rPr lang="en-US" sz="3600" dirty="0"/>
              <a:t>An introduction</a:t>
            </a:r>
            <a:br>
              <a:rPr lang="en-US" sz="3600" dirty="0"/>
            </a:br>
            <a:r>
              <a:rPr lang="en-US" sz="3600" dirty="0"/>
              <a:t> to the phrase </a:t>
            </a:r>
            <a:br>
              <a:rPr lang="en-US" sz="3600" dirty="0"/>
            </a:br>
            <a:r>
              <a:rPr lang="en-US" sz="3600" dirty="0"/>
              <a:t>“The hour of his judgment has come”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AD1B5-720A-C95B-36A8-A61013A0E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62000"/>
            <a:ext cx="3314700" cy="28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8C24-7E51-CCE6-19AE-CDE6A9A5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086600" cy="1112834"/>
          </a:xfrm>
        </p:spPr>
        <p:txBody>
          <a:bodyPr/>
          <a:lstStyle/>
          <a:p>
            <a:r>
              <a:rPr lang="en-US" dirty="0"/>
              <a:t>Why The Lessons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9185-2022-D2FF-8751-342B862E91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086600" cy="4572000"/>
          </a:xfrm>
        </p:spPr>
        <p:txBody>
          <a:bodyPr/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Each of our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Fundamental Beliefs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dirty="0">
                <a:effectLst/>
                <a:ea typeface="Calibri" panose="020F0502020204030204" pitchFamily="34" charset="0"/>
              </a:rPr>
              <a:t>is in some way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dirty="0">
                <a:effectLst/>
                <a:ea typeface="Calibri" panose="020F0502020204030204" pitchFamily="34" charset="0"/>
              </a:rPr>
              <a:t>related to the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dirty="0">
                <a:effectLst/>
                <a:ea typeface="Calibri" panose="020F0502020204030204" pitchFamily="34" charset="0"/>
              </a:rPr>
              <a:t>Three Angels’ Messages in Revelation 14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85BF4-BFF3-79D3-8E79-3997CF83A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53" y="698884"/>
            <a:ext cx="1828800" cy="2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062D-BBAF-805E-BF82-D62C06C7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315200" cy="1112834"/>
          </a:xfrm>
        </p:spPr>
        <p:txBody>
          <a:bodyPr/>
          <a:lstStyle/>
          <a:p>
            <a:r>
              <a:rPr lang="en-US" sz="2800" dirty="0"/>
              <a:t>A Core Seventh-day Adventist Doctrinal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9F04-DDDB-CB66-674B-D5C30B5B0C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ea typeface="Calibri" panose="020F0502020204030204" pitchFamily="34" charset="0"/>
              </a:rPr>
              <a:t>It is partly a theological study.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Mostly</a:t>
            </a:r>
            <a:r>
              <a:rPr lang="en-US" sz="3200" dirty="0">
                <a:effectLst/>
                <a:ea typeface="Calibri" panose="020F0502020204030204" pitchFamily="34" charset="0"/>
              </a:rPr>
              <a:t> a personal application approach dealing with how these messages affect our personal spiritual lives.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062D-BBAF-805E-BF82-D62C06C7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1112834"/>
          </a:xfrm>
        </p:spPr>
        <p:txBody>
          <a:bodyPr/>
          <a:lstStyle/>
          <a:p>
            <a:r>
              <a:rPr lang="en-US" sz="2800" dirty="0"/>
              <a:t>Core Seventh-day Adventist Application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9F04-DDDB-CB66-674B-D5C30B5B0C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315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Personal applications </a:t>
            </a:r>
            <a:r>
              <a:rPr lang="en-US" sz="2800" dirty="0">
                <a:effectLst/>
                <a:ea typeface="Calibri" panose="020F0502020204030204" pitchFamily="34" charset="0"/>
              </a:rPr>
              <a:t>=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effectLst/>
                <a:ea typeface="Calibri" panose="020F0502020204030204" pitchFamily="34" charset="0"/>
              </a:rPr>
              <a:t>What do these message say we SHOULD believe/understand?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effectLst/>
                <a:ea typeface="Calibri" panose="020F0502020204030204" pitchFamily="34" charset="0"/>
              </a:rPr>
              <a:t>What do these lessons say we should NOT believe?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ea typeface="Calibri" panose="020F0502020204030204" pitchFamily="34" charset="0"/>
              </a:rPr>
              <a:t>What do these lessons say we SHOULD do and NOT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effectLst/>
                <a:ea typeface="Calibri" panose="020F0502020204030204" pitchFamily="34" charset="0"/>
              </a:rPr>
              <a:t>What do these lessons tell us about how we should relate to things like judgment, prophecy timelines, Sabbath keeping, invisible spiritism </a:t>
            </a:r>
            <a:r>
              <a:rPr lang="en-US" sz="2400" dirty="0">
                <a:effectLst/>
                <a:ea typeface="Calibri" panose="020F0502020204030204" pitchFamily="34" charset="0"/>
              </a:rPr>
              <a:t>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062D-BBAF-805E-BF82-D62C06C7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4"/>
            <a:ext cx="7315200" cy="1112834"/>
          </a:xfrm>
        </p:spPr>
        <p:txBody>
          <a:bodyPr/>
          <a:lstStyle/>
          <a:p>
            <a:r>
              <a:rPr lang="en-US" dirty="0"/>
              <a:t>Core Seventh-day Adventist Doctrinal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9F04-DDDB-CB66-674B-D5C30B5B0C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Focus</a:t>
            </a:r>
            <a:r>
              <a:rPr lang="en-US" dirty="0"/>
              <a:t> on the three angel’s messages of Revelation 14 is expanded to cover related topics in Revelation 12 through Revelation 17. </a:t>
            </a:r>
          </a:p>
          <a:p>
            <a:r>
              <a:rPr lang="en-US" dirty="0"/>
              <a:t>There are </a:t>
            </a:r>
            <a:r>
              <a:rPr lang="en-US" u="sng" dirty="0">
                <a:solidFill>
                  <a:srgbClr val="C00000"/>
                </a:solidFill>
              </a:rPr>
              <a:t>some issues</a:t>
            </a:r>
            <a:r>
              <a:rPr lang="en-US" dirty="0"/>
              <a:t> in the series that will require study and background knowledge on the part of the teacher.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78C9-4259-07C5-C9DF-E3453E1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4A31-817C-6812-BDDA-9984F3EC94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315200" cy="4572000"/>
          </a:xfrm>
        </p:spPr>
        <p:txBody>
          <a:bodyPr/>
          <a:lstStyle/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All kinds of supposition</a:t>
            </a:r>
            <a:r>
              <a:rPr lang="en-US" sz="2200" dirty="0">
                <a:effectLst/>
                <a:ea typeface="Calibri" panose="020F0502020204030204" pitchFamily="34" charset="0"/>
              </a:rPr>
              <a:t>s and Adventist mythology has grown up around these messages. </a:t>
            </a:r>
          </a:p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ea typeface="Calibri" panose="020F0502020204030204" pitchFamily="34" charset="0"/>
              </a:rPr>
              <a:t>It is a Sabbath School teacher’s responsibility to stick to the outlines in these lessons and to recognize and kindly correct erroneous issues that may arise. </a:t>
            </a:r>
          </a:p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C00000"/>
                </a:solidFill>
                <a:ea typeface="Calibri" panose="020F0502020204030204" pitchFamily="34" charset="0"/>
              </a:rPr>
              <a:t>Sample - </a:t>
            </a:r>
            <a:r>
              <a:rPr lang="en-US" sz="2200" dirty="0">
                <a:effectLst/>
                <a:ea typeface="Calibri" panose="020F0502020204030204" pitchFamily="34" charset="0"/>
              </a:rPr>
              <a:t>“All non-Adventists are part of Babylon?” </a:t>
            </a:r>
          </a:p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C00000"/>
                </a:solidFill>
                <a:ea typeface="Calibri" panose="020F0502020204030204" pitchFamily="34" charset="0"/>
              </a:rPr>
              <a:t>Sample -</a:t>
            </a:r>
            <a:r>
              <a:rPr lang="en-US" sz="2200" dirty="0">
                <a:effectLst/>
                <a:ea typeface="Calibri" panose="020F0502020204030204" pitchFamily="34" charset="0"/>
              </a:rPr>
              <a:t>“If you keep Sunday you already have the Mark of the Beast!”  </a:t>
            </a:r>
          </a:p>
          <a:p>
            <a:pPr marL="0" marR="0" indent="27432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C00000"/>
                </a:solidFill>
                <a:ea typeface="Calibri" panose="020F0502020204030204" pitchFamily="34" charset="0"/>
              </a:rPr>
              <a:t>Sample -</a:t>
            </a:r>
            <a:r>
              <a:rPr lang="en-US" sz="2200" dirty="0">
                <a:effectLst/>
                <a:ea typeface="Calibri" panose="020F0502020204030204" pitchFamily="34" charset="0"/>
              </a:rPr>
              <a:t>“What matters is that God is the Creator, not that He did the job in six days.”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108085</TotalTime>
  <Words>1838</Words>
  <Application>Microsoft Office PowerPoint</Application>
  <PresentationFormat>On-screen Show (4:3)</PresentationFormat>
  <Paragraphs>274</Paragraphs>
  <Slides>42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Verdana</vt:lpstr>
      <vt:lpstr>Wingdings 2</vt:lpstr>
      <vt:lpstr>Equity</vt:lpstr>
      <vt:lpstr>Three Cosmic Messages</vt:lpstr>
      <vt:lpstr>PowerPoint® Slides</vt:lpstr>
      <vt:lpstr>Teaching Methodology</vt:lpstr>
      <vt:lpstr>Why The Lessons Are Important</vt:lpstr>
      <vt:lpstr>Why The Lessons Are Important</vt:lpstr>
      <vt:lpstr>A Core Seventh-day Adventist Doctrinal Topic</vt:lpstr>
      <vt:lpstr>Core Seventh-day Adventist Application Topics</vt:lpstr>
      <vt:lpstr>Core Seventh-day Adventist Doctrinal Topic</vt:lpstr>
      <vt:lpstr>Teacher Alert</vt:lpstr>
      <vt:lpstr>Teacher Alert</vt:lpstr>
      <vt:lpstr>Lesson Organization</vt:lpstr>
      <vt:lpstr>Lesson Organization</vt:lpstr>
      <vt:lpstr>Lesson List </vt:lpstr>
      <vt:lpstr>Schedule </vt:lpstr>
      <vt:lpstr>History Seventh-day Adventist Beginnings</vt:lpstr>
      <vt:lpstr>Some Three Angel’s History</vt:lpstr>
      <vt:lpstr>Some Three Angels History</vt:lpstr>
      <vt:lpstr>Some Three Angels’ History</vt:lpstr>
      <vt:lpstr>Some Three Angels’ History</vt:lpstr>
      <vt:lpstr>History Seventh-day Adventist Beginnings</vt:lpstr>
      <vt:lpstr>History Seventh-day Adventist Beginnings</vt:lpstr>
      <vt:lpstr>Three Angels in Revelation 14</vt:lpstr>
      <vt:lpstr>Some Hot Button Issues</vt:lpstr>
      <vt:lpstr>Some Hot Button Issues</vt:lpstr>
      <vt:lpstr>Lesson 1 - </vt:lpstr>
      <vt:lpstr>The Book of Revelation</vt:lpstr>
      <vt:lpstr>Revelation 1:1 </vt:lpstr>
      <vt:lpstr>Angels in Revelation</vt:lpstr>
      <vt:lpstr>Three Angels in Revelation 14</vt:lpstr>
      <vt:lpstr>Lesson 1 – Revelation 12</vt:lpstr>
      <vt:lpstr>Lesson 1 – Revelation 12</vt:lpstr>
      <vt:lpstr>Lesson 1 – Revelation 12</vt:lpstr>
      <vt:lpstr>Where Did This “Dragon”  Come From?</vt:lpstr>
      <vt:lpstr>Where Did This “Dragon” Come From?</vt:lpstr>
      <vt:lpstr>The “Woman” </vt:lpstr>
      <vt:lpstr>The “Child” </vt:lpstr>
      <vt:lpstr>The Escape</vt:lpstr>
      <vt:lpstr>Development of the Christian church </vt:lpstr>
      <vt:lpstr>The Escape Experience of the Church</vt:lpstr>
      <vt:lpstr>Who Does the Dragon Attack Next? </vt:lpstr>
      <vt:lpstr>The Praise Song 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of the Spirit</dc:title>
  <dc:creator>James W Zackrison</dc:creator>
  <cp:lastModifiedBy>Allan Chichester</cp:lastModifiedBy>
  <cp:revision>1817</cp:revision>
  <cp:lastPrinted>2020-04-22T16:38:38Z</cp:lastPrinted>
  <dcterms:created xsi:type="dcterms:W3CDTF">2010-01-29T14:22:01Z</dcterms:created>
  <dcterms:modified xsi:type="dcterms:W3CDTF">2023-04-05T15:35:50Z</dcterms:modified>
</cp:coreProperties>
</file>