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94" r:id="rId3"/>
    <p:sldId id="295" r:id="rId4"/>
    <p:sldId id="298" r:id="rId5"/>
    <p:sldId id="299" r:id="rId6"/>
    <p:sldId id="317" r:id="rId7"/>
    <p:sldId id="306" r:id="rId8"/>
    <p:sldId id="307" r:id="rId9"/>
    <p:sldId id="323" r:id="rId10"/>
    <p:sldId id="324" r:id="rId11"/>
    <p:sldId id="325" r:id="rId12"/>
    <p:sldId id="319" r:id="rId13"/>
    <p:sldId id="320" r:id="rId14"/>
    <p:sldId id="321" r:id="rId15"/>
    <p:sldId id="296" r:id="rId16"/>
    <p:sldId id="269" r:id="rId17"/>
    <p:sldId id="270" r:id="rId18"/>
    <p:sldId id="272" r:id="rId19"/>
    <p:sldId id="301" r:id="rId20"/>
    <p:sldId id="302" r:id="rId21"/>
    <p:sldId id="304" r:id="rId22"/>
    <p:sldId id="322" r:id="rId23"/>
    <p:sldId id="309" r:id="rId24"/>
    <p:sldId id="259" r:id="rId25"/>
    <p:sldId id="326" r:id="rId26"/>
    <p:sldId id="328" r:id="rId27"/>
    <p:sldId id="327" r:id="rId28"/>
    <p:sldId id="273" r:id="rId29"/>
    <p:sldId id="289" r:id="rId30"/>
    <p:sldId id="290" r:id="rId31"/>
    <p:sldId id="291" r:id="rId32"/>
    <p:sldId id="329" r:id="rId33"/>
    <p:sldId id="330" r:id="rId34"/>
    <p:sldId id="33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p:cViewPr varScale="1">
        <p:scale>
          <a:sx n="91" d="100"/>
          <a:sy n="91"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7E98F-DDEB-4BE6-A230-B31ABF19378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2E067E-A3DC-40FD-A5C9-799A7F639636}">
      <dgm:prSet/>
      <dgm:spPr/>
      <dgm:t>
        <a:bodyPr/>
        <a:lstStyle/>
        <a:p>
          <a:r>
            <a:rPr lang="en-US" dirty="0">
              <a:latin typeface="Times New Roman" panose="02020603050405020304" pitchFamily="18" charset="0"/>
              <a:cs typeface="Times New Roman" panose="02020603050405020304" pitchFamily="18" charset="0"/>
            </a:rPr>
            <a:t>1. I am sending you</a:t>
          </a:r>
        </a:p>
      </dgm:t>
    </dgm:pt>
    <dgm:pt modelId="{C1268841-3BED-4C2A-8B3A-65D622B37131}" type="parTrans" cxnId="{487C4771-CB57-4B98-9F05-D9EFC8F6DFEE}">
      <dgm:prSet/>
      <dgm:spPr/>
      <dgm:t>
        <a:bodyPr/>
        <a:lstStyle/>
        <a:p>
          <a:endParaRPr lang="en-US"/>
        </a:p>
      </dgm:t>
    </dgm:pt>
    <dgm:pt modelId="{93F4A1CE-D1A1-4128-8998-2D80F3CEC1FC}" type="sibTrans" cxnId="{487C4771-CB57-4B98-9F05-D9EFC8F6DFEE}">
      <dgm:prSet/>
      <dgm:spPr/>
      <dgm:t>
        <a:bodyPr/>
        <a:lstStyle/>
        <a:p>
          <a:endParaRPr lang="en-US"/>
        </a:p>
      </dgm:t>
    </dgm:pt>
    <dgm:pt modelId="{4CD46222-9F5F-4913-8948-DA99730216B5}">
      <dgm:prSet/>
      <dgm:spPr/>
      <dgm:t>
        <a:bodyPr/>
        <a:lstStyle/>
        <a:p>
          <a:r>
            <a:rPr lang="en-US" dirty="0">
              <a:latin typeface="Times New Roman" panose="02020603050405020304" pitchFamily="18" charset="0"/>
              <a:cs typeface="Times New Roman" panose="02020603050405020304" pitchFamily="18" charset="0"/>
            </a:rPr>
            <a:t>2. Make disciples of all Nation</a:t>
          </a:r>
        </a:p>
      </dgm:t>
    </dgm:pt>
    <dgm:pt modelId="{85FFE982-3F14-4E14-BE7B-A7CB3556D13B}" type="parTrans" cxnId="{45B5BBF0-14F4-4A09-A4BF-BD6DF990E9A4}">
      <dgm:prSet/>
      <dgm:spPr/>
      <dgm:t>
        <a:bodyPr/>
        <a:lstStyle/>
        <a:p>
          <a:endParaRPr lang="en-US"/>
        </a:p>
      </dgm:t>
    </dgm:pt>
    <dgm:pt modelId="{AD067330-B9EE-4E46-A9C5-4DDFC071EEB5}" type="sibTrans" cxnId="{45B5BBF0-14F4-4A09-A4BF-BD6DF990E9A4}">
      <dgm:prSet/>
      <dgm:spPr/>
      <dgm:t>
        <a:bodyPr/>
        <a:lstStyle/>
        <a:p>
          <a:endParaRPr lang="en-US"/>
        </a:p>
      </dgm:t>
    </dgm:pt>
    <dgm:pt modelId="{49081298-C221-45F1-96EA-1D15404620C2}">
      <dgm:prSet/>
      <dgm:spPr/>
      <dgm:t>
        <a:bodyPr/>
        <a:lstStyle/>
        <a:p>
          <a:r>
            <a:rPr lang="en-US" dirty="0">
              <a:latin typeface="Times New Roman" panose="02020603050405020304" pitchFamily="18" charset="0"/>
              <a:cs typeface="Times New Roman" panose="02020603050405020304" pitchFamily="18" charset="0"/>
            </a:rPr>
            <a:t>3. Preach repentance and forgiveness</a:t>
          </a:r>
          <a:r>
            <a:rPr lang="en-US" dirty="0"/>
            <a:t> </a:t>
          </a:r>
        </a:p>
      </dgm:t>
    </dgm:pt>
    <dgm:pt modelId="{73CE737B-970C-441C-AC0A-7F7D1E50DDD3}" type="parTrans" cxnId="{5C11C0CB-0472-4721-989E-6B48DF247C5A}">
      <dgm:prSet/>
      <dgm:spPr/>
      <dgm:t>
        <a:bodyPr/>
        <a:lstStyle/>
        <a:p>
          <a:endParaRPr lang="en-US"/>
        </a:p>
      </dgm:t>
    </dgm:pt>
    <dgm:pt modelId="{3461714E-769A-443C-819E-6C4D36D80A3F}" type="sibTrans" cxnId="{5C11C0CB-0472-4721-989E-6B48DF247C5A}">
      <dgm:prSet/>
      <dgm:spPr/>
      <dgm:t>
        <a:bodyPr/>
        <a:lstStyle/>
        <a:p>
          <a:endParaRPr lang="en-US"/>
        </a:p>
      </dgm:t>
    </dgm:pt>
    <dgm:pt modelId="{C713B328-52C2-4E2C-9432-39A51BC6160C}">
      <dgm:prSet/>
      <dgm:spPr/>
      <dgm:t>
        <a:bodyPr/>
        <a:lstStyle/>
        <a:p>
          <a:r>
            <a:rPr lang="en-US" dirty="0">
              <a:latin typeface="Times New Roman" panose="02020603050405020304" pitchFamily="18" charset="0"/>
              <a:cs typeface="Times New Roman" panose="02020603050405020304" pitchFamily="18" charset="0"/>
            </a:rPr>
            <a:t>4.</a:t>
          </a:r>
          <a:r>
            <a:rPr lang="en-US" b="0" i="0" dirty="0">
              <a:latin typeface="Times New Roman" panose="02020603050405020304" pitchFamily="18" charset="0"/>
              <a:cs typeface="Times New Roman" panose="02020603050405020304" pitchFamily="18" charset="0"/>
            </a:rPr>
            <a:t>  “Jerusalem . . . to the Ends of the Earth”</a:t>
          </a:r>
          <a:endParaRPr lang="en-US" dirty="0">
            <a:latin typeface="Times New Roman" panose="02020603050405020304" pitchFamily="18" charset="0"/>
            <a:cs typeface="Times New Roman" panose="02020603050405020304" pitchFamily="18" charset="0"/>
          </a:endParaRPr>
        </a:p>
      </dgm:t>
    </dgm:pt>
    <dgm:pt modelId="{D1376328-4030-4841-832F-031FD0CDBEDF}" type="parTrans" cxnId="{B9DE1BE6-5924-4986-A698-1974F0410A9E}">
      <dgm:prSet/>
      <dgm:spPr/>
      <dgm:t>
        <a:bodyPr/>
        <a:lstStyle/>
        <a:p>
          <a:endParaRPr lang="en-US"/>
        </a:p>
      </dgm:t>
    </dgm:pt>
    <dgm:pt modelId="{C519C4B9-F75A-433F-862D-BDCE7A7539EB}" type="sibTrans" cxnId="{B9DE1BE6-5924-4986-A698-1974F0410A9E}">
      <dgm:prSet/>
      <dgm:spPr/>
      <dgm:t>
        <a:bodyPr/>
        <a:lstStyle/>
        <a:p>
          <a:endParaRPr lang="en-US"/>
        </a:p>
      </dgm:t>
    </dgm:pt>
    <dgm:pt modelId="{72D4D842-B1CE-4E18-B0BB-6AE877319737}" type="pres">
      <dgm:prSet presAssocID="{B527E98F-DDEB-4BE6-A230-B31ABF193782}" presName="linear" presStyleCnt="0">
        <dgm:presLayoutVars>
          <dgm:animLvl val="lvl"/>
          <dgm:resizeHandles val="exact"/>
        </dgm:presLayoutVars>
      </dgm:prSet>
      <dgm:spPr/>
    </dgm:pt>
    <dgm:pt modelId="{387F1D5C-8FB4-4E74-8356-D47A8AA0C58F}" type="pres">
      <dgm:prSet presAssocID="{0F2E067E-A3DC-40FD-A5C9-799A7F639636}" presName="parentText" presStyleLbl="node1" presStyleIdx="0" presStyleCnt="4" custLinFactY="-59354" custLinFactNeighborX="1532" custLinFactNeighborY="-100000">
        <dgm:presLayoutVars>
          <dgm:chMax val="0"/>
          <dgm:bulletEnabled val="1"/>
        </dgm:presLayoutVars>
      </dgm:prSet>
      <dgm:spPr/>
    </dgm:pt>
    <dgm:pt modelId="{07B020C1-066D-4721-9D71-B76A0A1974B9}" type="pres">
      <dgm:prSet presAssocID="{93F4A1CE-D1A1-4128-8998-2D80F3CEC1FC}" presName="spacer" presStyleCnt="0"/>
      <dgm:spPr/>
    </dgm:pt>
    <dgm:pt modelId="{7ACEB82D-6C5A-4D50-ACFB-F3EBE5D8AA79}" type="pres">
      <dgm:prSet presAssocID="{4CD46222-9F5F-4913-8948-DA99730216B5}" presName="parentText" presStyleLbl="node1" presStyleIdx="1" presStyleCnt="4">
        <dgm:presLayoutVars>
          <dgm:chMax val="0"/>
          <dgm:bulletEnabled val="1"/>
        </dgm:presLayoutVars>
      </dgm:prSet>
      <dgm:spPr/>
    </dgm:pt>
    <dgm:pt modelId="{D3A30957-7E66-4612-86E2-69B7DFB4207F}" type="pres">
      <dgm:prSet presAssocID="{AD067330-B9EE-4E46-A9C5-4DDFC071EEB5}" presName="spacer" presStyleCnt="0"/>
      <dgm:spPr/>
    </dgm:pt>
    <dgm:pt modelId="{432FDEDD-C60A-4438-AD1B-299ECEB03A88}" type="pres">
      <dgm:prSet presAssocID="{49081298-C221-45F1-96EA-1D15404620C2}" presName="parentText" presStyleLbl="node1" presStyleIdx="2" presStyleCnt="4">
        <dgm:presLayoutVars>
          <dgm:chMax val="0"/>
          <dgm:bulletEnabled val="1"/>
        </dgm:presLayoutVars>
      </dgm:prSet>
      <dgm:spPr/>
    </dgm:pt>
    <dgm:pt modelId="{E136EF84-3665-4B0F-9202-BE385A806098}" type="pres">
      <dgm:prSet presAssocID="{3461714E-769A-443C-819E-6C4D36D80A3F}" presName="spacer" presStyleCnt="0"/>
      <dgm:spPr/>
    </dgm:pt>
    <dgm:pt modelId="{5AB57D25-30C4-4DFC-A69F-224DB1CF86D4}" type="pres">
      <dgm:prSet presAssocID="{C713B328-52C2-4E2C-9432-39A51BC6160C}" presName="parentText" presStyleLbl="node1" presStyleIdx="3" presStyleCnt="4">
        <dgm:presLayoutVars>
          <dgm:chMax val="0"/>
          <dgm:bulletEnabled val="1"/>
        </dgm:presLayoutVars>
      </dgm:prSet>
      <dgm:spPr/>
    </dgm:pt>
  </dgm:ptLst>
  <dgm:cxnLst>
    <dgm:cxn modelId="{49AB8901-AA96-4902-B13C-41BB6A4180C1}" type="presOf" srcId="{C713B328-52C2-4E2C-9432-39A51BC6160C}" destId="{5AB57D25-30C4-4DFC-A69F-224DB1CF86D4}" srcOrd="0" destOrd="0" presId="urn:microsoft.com/office/officeart/2005/8/layout/vList2"/>
    <dgm:cxn modelId="{E553FB24-3A84-4891-9077-33D0FF2D1711}" type="presOf" srcId="{0F2E067E-A3DC-40FD-A5C9-799A7F639636}" destId="{387F1D5C-8FB4-4E74-8356-D47A8AA0C58F}" srcOrd="0" destOrd="0" presId="urn:microsoft.com/office/officeart/2005/8/layout/vList2"/>
    <dgm:cxn modelId="{5DFB8C5E-1BFE-4CDE-BBAA-24E330AA9908}" type="presOf" srcId="{49081298-C221-45F1-96EA-1D15404620C2}" destId="{432FDEDD-C60A-4438-AD1B-299ECEB03A88}" srcOrd="0" destOrd="0" presId="urn:microsoft.com/office/officeart/2005/8/layout/vList2"/>
    <dgm:cxn modelId="{487C4771-CB57-4B98-9F05-D9EFC8F6DFEE}" srcId="{B527E98F-DDEB-4BE6-A230-B31ABF193782}" destId="{0F2E067E-A3DC-40FD-A5C9-799A7F639636}" srcOrd="0" destOrd="0" parTransId="{C1268841-3BED-4C2A-8B3A-65D622B37131}" sibTransId="{93F4A1CE-D1A1-4128-8998-2D80F3CEC1FC}"/>
    <dgm:cxn modelId="{5C11C0CB-0472-4721-989E-6B48DF247C5A}" srcId="{B527E98F-DDEB-4BE6-A230-B31ABF193782}" destId="{49081298-C221-45F1-96EA-1D15404620C2}" srcOrd="2" destOrd="0" parTransId="{73CE737B-970C-441C-AC0A-7F7D1E50DDD3}" sibTransId="{3461714E-769A-443C-819E-6C4D36D80A3F}"/>
    <dgm:cxn modelId="{496593DB-DA4F-445C-BF68-C345BEE0CFA0}" type="presOf" srcId="{B527E98F-DDEB-4BE6-A230-B31ABF193782}" destId="{72D4D842-B1CE-4E18-B0BB-6AE877319737}" srcOrd="0" destOrd="0" presId="urn:microsoft.com/office/officeart/2005/8/layout/vList2"/>
    <dgm:cxn modelId="{3641FDE5-18A0-45F8-88FF-BE50F34C5591}" type="presOf" srcId="{4CD46222-9F5F-4913-8948-DA99730216B5}" destId="{7ACEB82D-6C5A-4D50-ACFB-F3EBE5D8AA79}" srcOrd="0" destOrd="0" presId="urn:microsoft.com/office/officeart/2005/8/layout/vList2"/>
    <dgm:cxn modelId="{B9DE1BE6-5924-4986-A698-1974F0410A9E}" srcId="{B527E98F-DDEB-4BE6-A230-B31ABF193782}" destId="{C713B328-52C2-4E2C-9432-39A51BC6160C}" srcOrd="3" destOrd="0" parTransId="{D1376328-4030-4841-832F-031FD0CDBEDF}" sibTransId="{C519C4B9-F75A-433F-862D-BDCE7A7539EB}"/>
    <dgm:cxn modelId="{45B5BBF0-14F4-4A09-A4BF-BD6DF990E9A4}" srcId="{B527E98F-DDEB-4BE6-A230-B31ABF193782}" destId="{4CD46222-9F5F-4913-8948-DA99730216B5}" srcOrd="1" destOrd="0" parTransId="{85FFE982-3F14-4E14-BE7B-A7CB3556D13B}" sibTransId="{AD067330-B9EE-4E46-A9C5-4DDFC071EEB5}"/>
    <dgm:cxn modelId="{39D7F5FE-20C2-4994-A548-3B8FA4EBB7DB}" type="presParOf" srcId="{72D4D842-B1CE-4E18-B0BB-6AE877319737}" destId="{387F1D5C-8FB4-4E74-8356-D47A8AA0C58F}" srcOrd="0" destOrd="0" presId="urn:microsoft.com/office/officeart/2005/8/layout/vList2"/>
    <dgm:cxn modelId="{79B05729-82F3-41ED-BF5B-8E86397CA0D5}" type="presParOf" srcId="{72D4D842-B1CE-4E18-B0BB-6AE877319737}" destId="{07B020C1-066D-4721-9D71-B76A0A1974B9}" srcOrd="1" destOrd="0" presId="urn:microsoft.com/office/officeart/2005/8/layout/vList2"/>
    <dgm:cxn modelId="{327B29F3-0072-4C37-A8BD-941358DB0AF5}" type="presParOf" srcId="{72D4D842-B1CE-4E18-B0BB-6AE877319737}" destId="{7ACEB82D-6C5A-4D50-ACFB-F3EBE5D8AA79}" srcOrd="2" destOrd="0" presId="urn:microsoft.com/office/officeart/2005/8/layout/vList2"/>
    <dgm:cxn modelId="{EAE84EED-C8A3-4279-9024-0DE69CA2FFBE}" type="presParOf" srcId="{72D4D842-B1CE-4E18-B0BB-6AE877319737}" destId="{D3A30957-7E66-4612-86E2-69B7DFB4207F}" srcOrd="3" destOrd="0" presId="urn:microsoft.com/office/officeart/2005/8/layout/vList2"/>
    <dgm:cxn modelId="{5E3E61C2-25B9-41BC-B0D5-408A5E5AFEF5}" type="presParOf" srcId="{72D4D842-B1CE-4E18-B0BB-6AE877319737}" destId="{432FDEDD-C60A-4438-AD1B-299ECEB03A88}" srcOrd="4" destOrd="0" presId="urn:microsoft.com/office/officeart/2005/8/layout/vList2"/>
    <dgm:cxn modelId="{AC99A3B9-DAC2-4717-8BB8-D107422B618E}" type="presParOf" srcId="{72D4D842-B1CE-4E18-B0BB-6AE877319737}" destId="{E136EF84-3665-4B0F-9202-BE385A806098}" srcOrd="5" destOrd="0" presId="urn:microsoft.com/office/officeart/2005/8/layout/vList2"/>
    <dgm:cxn modelId="{2F3705B0-5A0E-4EE3-8F4C-F6BF9370134A}" type="presParOf" srcId="{72D4D842-B1CE-4E18-B0BB-6AE877319737}" destId="{5AB57D25-30C4-4DFC-A69F-224DB1CF86D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FC398E-FA82-469D-BE8D-416FC44B284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1058D7B-0329-4D16-83E9-CE272C059812}">
      <dgm:prSet/>
      <dgm:spPr/>
      <dgm:t>
        <a:bodyPr/>
        <a:lstStyle/>
        <a:p>
          <a:r>
            <a:rPr lang="en-US" dirty="0">
              <a:latin typeface="Times New Roman" panose="02020603050405020304" pitchFamily="18" charset="0"/>
              <a:cs typeface="Times New Roman" panose="02020603050405020304" pitchFamily="18" charset="0"/>
            </a:rPr>
            <a:t>An attempt to make use of indigenous categories in order to convert people to Christ without destroying their memories and cultural identities.</a:t>
          </a:r>
        </a:p>
      </dgm:t>
    </dgm:pt>
    <dgm:pt modelId="{A12E3C4E-EA9F-4B94-A011-F8D84261DC0E}" type="parTrans" cxnId="{EAF823E4-CE8E-4FE1-88DC-53422683254D}">
      <dgm:prSet/>
      <dgm:spPr/>
      <dgm:t>
        <a:bodyPr/>
        <a:lstStyle/>
        <a:p>
          <a:endParaRPr lang="en-US"/>
        </a:p>
      </dgm:t>
    </dgm:pt>
    <dgm:pt modelId="{729C9C77-EBA5-498A-9DEA-FCAFA52E83E4}" type="sibTrans" cxnId="{EAF823E4-CE8E-4FE1-88DC-53422683254D}">
      <dgm:prSet/>
      <dgm:spPr/>
      <dgm:t>
        <a:bodyPr/>
        <a:lstStyle/>
        <a:p>
          <a:endParaRPr lang="en-US"/>
        </a:p>
      </dgm:t>
    </dgm:pt>
    <dgm:pt modelId="{0E87F622-070D-4A69-9241-20A737AAC0D4}">
      <dgm:prSet custT="1"/>
      <dgm:spPr/>
      <dgm:t>
        <a:bodyPr/>
        <a:lstStyle/>
        <a:p>
          <a:r>
            <a:rPr lang="en-US" sz="1800" dirty="0" err="1">
              <a:latin typeface="Times New Roman" panose="02020603050405020304" pitchFamily="18" charset="0"/>
              <a:cs typeface="Times New Roman" panose="02020603050405020304" pitchFamily="18" charset="0"/>
            </a:rPr>
            <a:t>Vanhoozer</a:t>
          </a:r>
          <a:r>
            <a:rPr lang="en-US" sz="1800" dirty="0">
              <a:latin typeface="Times New Roman" panose="02020603050405020304" pitchFamily="18" charset="0"/>
              <a:cs typeface="Times New Roman" panose="02020603050405020304" pitchFamily="18" charset="0"/>
            </a:rPr>
            <a:t>, Kevin. “One Rule to Rule Them All.” </a:t>
          </a:r>
          <a:r>
            <a:rPr lang="en-US" sz="1800" i="1" dirty="0">
              <a:latin typeface="Times New Roman" panose="02020603050405020304" pitchFamily="18" charset="0"/>
              <a:cs typeface="Times New Roman" panose="02020603050405020304" pitchFamily="18" charset="0"/>
            </a:rPr>
            <a:t>Academia.edu,</a:t>
          </a:r>
          <a:r>
            <a:rPr lang="en-US" sz="1800" dirty="0">
              <a:latin typeface="Times New Roman" panose="02020603050405020304" pitchFamily="18" charset="0"/>
              <a:cs typeface="Times New Roman" panose="02020603050405020304" pitchFamily="18" charset="0"/>
            </a:rPr>
            <a:t> 1 Jan. 2006.</a:t>
          </a:r>
        </a:p>
      </dgm:t>
    </dgm:pt>
    <dgm:pt modelId="{CB1D1788-2D59-4915-951C-4BA38507426B}" type="parTrans" cxnId="{F8EDE32A-879B-4B1D-A4F9-39FAEE7D4DB4}">
      <dgm:prSet/>
      <dgm:spPr/>
      <dgm:t>
        <a:bodyPr/>
        <a:lstStyle/>
        <a:p>
          <a:endParaRPr lang="en-US"/>
        </a:p>
      </dgm:t>
    </dgm:pt>
    <dgm:pt modelId="{594160C7-1262-49F2-A06D-E5F86A352D5A}" type="sibTrans" cxnId="{F8EDE32A-879B-4B1D-A4F9-39FAEE7D4DB4}">
      <dgm:prSet/>
      <dgm:spPr/>
      <dgm:t>
        <a:bodyPr/>
        <a:lstStyle/>
        <a:p>
          <a:endParaRPr lang="en-US"/>
        </a:p>
      </dgm:t>
    </dgm:pt>
    <dgm:pt modelId="{E072F21B-B71D-4755-86EC-5ACCE3753173}" type="pres">
      <dgm:prSet presAssocID="{DEFC398E-FA82-469D-BE8D-416FC44B2842}" presName="linear" presStyleCnt="0">
        <dgm:presLayoutVars>
          <dgm:animLvl val="lvl"/>
          <dgm:resizeHandles val="exact"/>
        </dgm:presLayoutVars>
      </dgm:prSet>
      <dgm:spPr/>
    </dgm:pt>
    <dgm:pt modelId="{F97F3BA5-3338-4D57-8C18-EB1D641D09BC}" type="pres">
      <dgm:prSet presAssocID="{51058D7B-0329-4D16-83E9-CE272C059812}" presName="parentText" presStyleLbl="node1" presStyleIdx="0" presStyleCnt="2" custScaleY="113820">
        <dgm:presLayoutVars>
          <dgm:chMax val="0"/>
          <dgm:bulletEnabled val="1"/>
        </dgm:presLayoutVars>
      </dgm:prSet>
      <dgm:spPr/>
    </dgm:pt>
    <dgm:pt modelId="{57CBA36B-7659-4AFB-BEF1-F7141C77D2A4}" type="pres">
      <dgm:prSet presAssocID="{729C9C77-EBA5-498A-9DEA-FCAFA52E83E4}" presName="spacer" presStyleCnt="0"/>
      <dgm:spPr/>
    </dgm:pt>
    <dgm:pt modelId="{A71442CD-FA8F-4398-A44A-BD72D10977ED}" type="pres">
      <dgm:prSet presAssocID="{0E87F622-070D-4A69-9241-20A737AAC0D4}" presName="parentText" presStyleLbl="node1" presStyleIdx="1" presStyleCnt="2" custScaleY="34532">
        <dgm:presLayoutVars>
          <dgm:chMax val="0"/>
          <dgm:bulletEnabled val="1"/>
        </dgm:presLayoutVars>
      </dgm:prSet>
      <dgm:spPr/>
    </dgm:pt>
  </dgm:ptLst>
  <dgm:cxnLst>
    <dgm:cxn modelId="{153F7500-7572-496A-9DE0-CB914EEB02E8}" type="presOf" srcId="{DEFC398E-FA82-469D-BE8D-416FC44B2842}" destId="{E072F21B-B71D-4755-86EC-5ACCE3753173}" srcOrd="0" destOrd="0" presId="urn:microsoft.com/office/officeart/2005/8/layout/vList2"/>
    <dgm:cxn modelId="{96DF9806-8A44-4904-942E-FD83330C8F20}" type="presOf" srcId="{0E87F622-070D-4A69-9241-20A737AAC0D4}" destId="{A71442CD-FA8F-4398-A44A-BD72D10977ED}" srcOrd="0" destOrd="0" presId="urn:microsoft.com/office/officeart/2005/8/layout/vList2"/>
    <dgm:cxn modelId="{F8EDE32A-879B-4B1D-A4F9-39FAEE7D4DB4}" srcId="{DEFC398E-FA82-469D-BE8D-416FC44B2842}" destId="{0E87F622-070D-4A69-9241-20A737AAC0D4}" srcOrd="1" destOrd="0" parTransId="{CB1D1788-2D59-4915-951C-4BA38507426B}" sibTransId="{594160C7-1262-49F2-A06D-E5F86A352D5A}"/>
    <dgm:cxn modelId="{F8AB4F8E-FA42-48B0-86CD-0F3C64F7A489}" type="presOf" srcId="{51058D7B-0329-4D16-83E9-CE272C059812}" destId="{F97F3BA5-3338-4D57-8C18-EB1D641D09BC}" srcOrd="0" destOrd="0" presId="urn:microsoft.com/office/officeart/2005/8/layout/vList2"/>
    <dgm:cxn modelId="{EAF823E4-CE8E-4FE1-88DC-53422683254D}" srcId="{DEFC398E-FA82-469D-BE8D-416FC44B2842}" destId="{51058D7B-0329-4D16-83E9-CE272C059812}" srcOrd="0" destOrd="0" parTransId="{A12E3C4E-EA9F-4B94-A011-F8D84261DC0E}" sibTransId="{729C9C77-EBA5-498A-9DEA-FCAFA52E83E4}"/>
    <dgm:cxn modelId="{2AC18993-2554-48E9-9234-C002C0F3DFF0}" type="presParOf" srcId="{E072F21B-B71D-4755-86EC-5ACCE3753173}" destId="{F97F3BA5-3338-4D57-8C18-EB1D641D09BC}" srcOrd="0" destOrd="0" presId="urn:microsoft.com/office/officeart/2005/8/layout/vList2"/>
    <dgm:cxn modelId="{AE946EAD-D245-4162-9135-A8BCC4932610}" type="presParOf" srcId="{E072F21B-B71D-4755-86EC-5ACCE3753173}" destId="{57CBA36B-7659-4AFB-BEF1-F7141C77D2A4}" srcOrd="1" destOrd="0" presId="urn:microsoft.com/office/officeart/2005/8/layout/vList2"/>
    <dgm:cxn modelId="{7CC24C8D-5525-4013-A809-AAEF34774CD2}" type="presParOf" srcId="{E072F21B-B71D-4755-86EC-5ACCE3753173}" destId="{A71442CD-FA8F-4398-A44A-BD72D10977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DE9480-DC0E-4BBA-9914-FBD85B7DD886}"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67588AFA-9475-4575-BF22-D0105813248B}">
      <dgm:prSet/>
      <dgm:spPr/>
      <dgm:t>
        <a:bodyPr/>
        <a:lstStyle/>
        <a:p>
          <a:r>
            <a:rPr lang="en-US" i="0" dirty="0">
              <a:latin typeface="Times New Roman" panose="02020603050405020304" pitchFamily="18" charset="0"/>
              <a:cs typeface="Times New Roman" panose="02020603050405020304" pitchFamily="18" charset="0"/>
            </a:rPr>
            <a:t>Demographic data refers to data that is statistically socio-economic in nature such as:</a:t>
          </a:r>
          <a:endParaRPr lang="en-US" dirty="0">
            <a:latin typeface="Times New Roman" panose="02020603050405020304" pitchFamily="18" charset="0"/>
            <a:cs typeface="Times New Roman" panose="02020603050405020304" pitchFamily="18" charset="0"/>
          </a:endParaRPr>
        </a:p>
      </dgm:t>
    </dgm:pt>
    <dgm:pt modelId="{2EEDCCE7-779C-4FC1-A62D-A39793B9E3CD}" type="parTrans" cxnId="{1FB17721-B8FE-4088-92B7-7922C8EB6968}">
      <dgm:prSet/>
      <dgm:spPr/>
      <dgm:t>
        <a:bodyPr/>
        <a:lstStyle/>
        <a:p>
          <a:endParaRPr lang="en-US"/>
        </a:p>
      </dgm:t>
    </dgm:pt>
    <dgm:pt modelId="{DAD073B4-0718-428D-A36A-55A7D742E960}" type="sibTrans" cxnId="{1FB17721-B8FE-4088-92B7-7922C8EB6968}">
      <dgm:prSet/>
      <dgm:spPr/>
      <dgm:t>
        <a:bodyPr/>
        <a:lstStyle/>
        <a:p>
          <a:endParaRPr lang="en-US"/>
        </a:p>
      </dgm:t>
    </dgm:pt>
    <dgm:pt modelId="{863825D2-FA56-46F3-B8AE-62E58A30E2CF}">
      <dgm:prSet/>
      <dgm:spPr/>
      <dgm:t>
        <a:bodyPr/>
        <a:lstStyle/>
        <a:p>
          <a:r>
            <a:rPr lang="en-US" dirty="0">
              <a:latin typeface="Times New Roman" panose="02020603050405020304" pitchFamily="18" charset="0"/>
              <a:cs typeface="Times New Roman" panose="02020603050405020304" pitchFamily="18" charset="0"/>
            </a:rPr>
            <a:t>P</a:t>
          </a:r>
          <a:r>
            <a:rPr lang="en-US" i="0" dirty="0">
              <a:latin typeface="Times New Roman" panose="02020603050405020304" pitchFamily="18" charset="0"/>
              <a:cs typeface="Times New Roman" panose="02020603050405020304" pitchFamily="18" charset="0"/>
            </a:rPr>
            <a:t>opulation</a:t>
          </a:r>
          <a:endParaRPr lang="en-US" dirty="0">
            <a:latin typeface="Times New Roman" panose="02020603050405020304" pitchFamily="18" charset="0"/>
            <a:cs typeface="Times New Roman" panose="02020603050405020304" pitchFamily="18" charset="0"/>
          </a:endParaRPr>
        </a:p>
      </dgm:t>
    </dgm:pt>
    <dgm:pt modelId="{2E5E6B1B-2DF3-4642-A53E-AE875BEB354F}" type="parTrans" cxnId="{832EE8E2-80F1-437F-AA68-5FE2B70EEFB3}">
      <dgm:prSet/>
      <dgm:spPr/>
      <dgm:t>
        <a:bodyPr/>
        <a:lstStyle/>
        <a:p>
          <a:endParaRPr lang="en-US"/>
        </a:p>
      </dgm:t>
    </dgm:pt>
    <dgm:pt modelId="{7B69239F-4E43-4ADA-A41E-5A7AF6DEE199}" type="sibTrans" cxnId="{832EE8E2-80F1-437F-AA68-5FE2B70EEFB3}">
      <dgm:prSet/>
      <dgm:spPr/>
      <dgm:t>
        <a:bodyPr/>
        <a:lstStyle/>
        <a:p>
          <a:endParaRPr lang="en-US"/>
        </a:p>
      </dgm:t>
    </dgm:pt>
    <dgm:pt modelId="{6BCADCC3-5FD2-459D-BBCA-D05DA6B8C2A1}">
      <dgm:prSet/>
      <dgm:spPr/>
      <dgm:t>
        <a:bodyPr/>
        <a:lstStyle/>
        <a:p>
          <a:r>
            <a:rPr lang="en-US" dirty="0">
              <a:latin typeface="Times New Roman" panose="02020603050405020304" pitchFamily="18" charset="0"/>
              <a:cs typeface="Times New Roman" panose="02020603050405020304" pitchFamily="18" charset="0"/>
            </a:rPr>
            <a:t>R</a:t>
          </a:r>
          <a:r>
            <a:rPr lang="en-US" i="0" dirty="0">
              <a:latin typeface="Times New Roman" panose="02020603050405020304" pitchFamily="18" charset="0"/>
              <a:cs typeface="Times New Roman" panose="02020603050405020304" pitchFamily="18" charset="0"/>
            </a:rPr>
            <a:t>ace</a:t>
          </a:r>
          <a:endParaRPr lang="en-US" dirty="0">
            <a:latin typeface="Times New Roman" panose="02020603050405020304" pitchFamily="18" charset="0"/>
            <a:cs typeface="Times New Roman" panose="02020603050405020304" pitchFamily="18" charset="0"/>
          </a:endParaRPr>
        </a:p>
      </dgm:t>
    </dgm:pt>
    <dgm:pt modelId="{964F38DE-0E4A-414B-B4FB-0AF8F95C4C68}" type="parTrans" cxnId="{D69C6BDF-D268-414F-AE83-1D0951C24FD2}">
      <dgm:prSet/>
      <dgm:spPr/>
      <dgm:t>
        <a:bodyPr/>
        <a:lstStyle/>
        <a:p>
          <a:endParaRPr lang="en-US"/>
        </a:p>
      </dgm:t>
    </dgm:pt>
    <dgm:pt modelId="{894AB068-0564-46BE-89DC-44FFBBE907C3}" type="sibTrans" cxnId="{D69C6BDF-D268-414F-AE83-1D0951C24FD2}">
      <dgm:prSet/>
      <dgm:spPr/>
      <dgm:t>
        <a:bodyPr/>
        <a:lstStyle/>
        <a:p>
          <a:endParaRPr lang="en-US"/>
        </a:p>
      </dgm:t>
    </dgm:pt>
    <dgm:pt modelId="{848554A6-0315-451D-93CF-3560B1F88DBF}">
      <dgm:prSet/>
      <dgm:spPr/>
      <dgm:t>
        <a:bodyPr/>
        <a:lstStyle/>
        <a:p>
          <a:r>
            <a:rPr lang="en-US" dirty="0">
              <a:latin typeface="Times New Roman" panose="02020603050405020304" pitchFamily="18" charset="0"/>
              <a:cs typeface="Times New Roman" panose="02020603050405020304" pitchFamily="18" charset="0"/>
            </a:rPr>
            <a:t>I</a:t>
          </a:r>
          <a:r>
            <a:rPr lang="en-US" i="0" dirty="0">
              <a:latin typeface="Times New Roman" panose="02020603050405020304" pitchFamily="18" charset="0"/>
              <a:cs typeface="Times New Roman" panose="02020603050405020304" pitchFamily="18" charset="0"/>
            </a:rPr>
            <a:t>ncome</a:t>
          </a:r>
          <a:endParaRPr lang="en-US" dirty="0">
            <a:latin typeface="Times New Roman" panose="02020603050405020304" pitchFamily="18" charset="0"/>
            <a:cs typeface="Times New Roman" panose="02020603050405020304" pitchFamily="18" charset="0"/>
          </a:endParaRPr>
        </a:p>
      </dgm:t>
    </dgm:pt>
    <dgm:pt modelId="{E610D42B-C238-40F4-8366-4FC57F279200}" type="parTrans" cxnId="{B8C0489A-A3BC-4B9D-AEC4-925DC1D9F584}">
      <dgm:prSet/>
      <dgm:spPr/>
      <dgm:t>
        <a:bodyPr/>
        <a:lstStyle/>
        <a:p>
          <a:endParaRPr lang="en-US"/>
        </a:p>
      </dgm:t>
    </dgm:pt>
    <dgm:pt modelId="{22DC3E5F-4E89-42C1-A4E3-6C091858441C}" type="sibTrans" cxnId="{B8C0489A-A3BC-4B9D-AEC4-925DC1D9F584}">
      <dgm:prSet/>
      <dgm:spPr/>
      <dgm:t>
        <a:bodyPr/>
        <a:lstStyle/>
        <a:p>
          <a:endParaRPr lang="en-US"/>
        </a:p>
      </dgm:t>
    </dgm:pt>
    <dgm:pt modelId="{CF26EEA4-2DDA-45A6-BD9D-B3FAEB1D4DF5}">
      <dgm:prSet/>
      <dgm:spPr/>
      <dgm:t>
        <a:bodyPr/>
        <a:lstStyle/>
        <a:p>
          <a:r>
            <a:rPr lang="en-US" dirty="0">
              <a:latin typeface="Times New Roman" panose="02020603050405020304" pitchFamily="18" charset="0"/>
              <a:cs typeface="Times New Roman" panose="02020603050405020304" pitchFamily="18" charset="0"/>
            </a:rPr>
            <a:t>E</a:t>
          </a:r>
          <a:r>
            <a:rPr lang="en-US" i="0" dirty="0">
              <a:latin typeface="Times New Roman" panose="02020603050405020304" pitchFamily="18" charset="0"/>
              <a:cs typeface="Times New Roman" panose="02020603050405020304" pitchFamily="18" charset="0"/>
            </a:rPr>
            <a:t>ducation </a:t>
          </a:r>
          <a:endParaRPr lang="en-US" dirty="0">
            <a:latin typeface="Times New Roman" panose="02020603050405020304" pitchFamily="18" charset="0"/>
            <a:cs typeface="Times New Roman" panose="02020603050405020304" pitchFamily="18" charset="0"/>
          </a:endParaRPr>
        </a:p>
      </dgm:t>
    </dgm:pt>
    <dgm:pt modelId="{0B27DE4F-6B74-428D-8AEF-20E5A84EA163}" type="parTrans" cxnId="{77FFAFB4-83E3-47F4-9E44-3DA8F879C40C}">
      <dgm:prSet/>
      <dgm:spPr/>
      <dgm:t>
        <a:bodyPr/>
        <a:lstStyle/>
        <a:p>
          <a:endParaRPr lang="en-US"/>
        </a:p>
      </dgm:t>
    </dgm:pt>
    <dgm:pt modelId="{57F2E7E8-F336-4612-BC63-06B95C347573}" type="sibTrans" cxnId="{77FFAFB4-83E3-47F4-9E44-3DA8F879C40C}">
      <dgm:prSet/>
      <dgm:spPr/>
      <dgm:t>
        <a:bodyPr/>
        <a:lstStyle/>
        <a:p>
          <a:endParaRPr lang="en-US"/>
        </a:p>
      </dgm:t>
    </dgm:pt>
    <dgm:pt modelId="{7F272183-EEE6-469B-A7C5-AF015C8FC57A}">
      <dgm:prSet/>
      <dgm:spPr/>
      <dgm:t>
        <a:bodyPr/>
        <a:lstStyle/>
        <a:p>
          <a:r>
            <a:rPr lang="en-US" i="0" dirty="0">
              <a:latin typeface="Times New Roman" panose="02020603050405020304" pitchFamily="18" charset="0"/>
              <a:cs typeface="Times New Roman" panose="02020603050405020304" pitchFamily="18" charset="0"/>
            </a:rPr>
            <a:t>Employment</a:t>
          </a:r>
          <a:endParaRPr lang="en-US" dirty="0">
            <a:latin typeface="Times New Roman" panose="02020603050405020304" pitchFamily="18" charset="0"/>
            <a:cs typeface="Times New Roman" panose="02020603050405020304" pitchFamily="18" charset="0"/>
          </a:endParaRPr>
        </a:p>
      </dgm:t>
    </dgm:pt>
    <dgm:pt modelId="{EC4E2CB2-AB84-4206-9A56-49CA2B046B99}" type="parTrans" cxnId="{121080F1-4EBE-42BC-A47D-B9E7ABA721E5}">
      <dgm:prSet/>
      <dgm:spPr/>
      <dgm:t>
        <a:bodyPr/>
        <a:lstStyle/>
        <a:p>
          <a:endParaRPr lang="en-US"/>
        </a:p>
      </dgm:t>
    </dgm:pt>
    <dgm:pt modelId="{464DDC16-7A19-4FBA-BBEA-C3B042770FAE}" type="sibTrans" cxnId="{121080F1-4EBE-42BC-A47D-B9E7ABA721E5}">
      <dgm:prSet/>
      <dgm:spPr/>
      <dgm:t>
        <a:bodyPr/>
        <a:lstStyle/>
        <a:p>
          <a:endParaRPr lang="en-US"/>
        </a:p>
      </dgm:t>
    </dgm:pt>
    <dgm:pt modelId="{E9B267AF-29B0-4864-B8D0-03DA910D0591}">
      <dgm:prSet/>
      <dgm:spPr/>
      <dgm:t>
        <a:bodyPr/>
        <a:lstStyle/>
        <a:p>
          <a:r>
            <a:rPr lang="en-US" i="0" dirty="0">
              <a:latin typeface="Times New Roman" panose="02020603050405020304" pitchFamily="18" charset="0"/>
              <a:cs typeface="Times New Roman" panose="02020603050405020304" pitchFamily="18" charset="0"/>
            </a:rPr>
            <a:t>Demographics represent specific geographic locations and are often associated with time.</a:t>
          </a:r>
          <a:endParaRPr lang="en-US" dirty="0">
            <a:latin typeface="Times New Roman" panose="02020603050405020304" pitchFamily="18" charset="0"/>
            <a:cs typeface="Times New Roman" panose="02020603050405020304" pitchFamily="18" charset="0"/>
          </a:endParaRPr>
        </a:p>
      </dgm:t>
    </dgm:pt>
    <dgm:pt modelId="{AD0D8E18-D2A0-4C85-B8D3-6B0F83B4D5E6}" type="parTrans" cxnId="{F04FD98F-0DC7-4EB0-A07F-B0B8CDDD9181}">
      <dgm:prSet/>
      <dgm:spPr/>
      <dgm:t>
        <a:bodyPr/>
        <a:lstStyle/>
        <a:p>
          <a:endParaRPr lang="en-US"/>
        </a:p>
      </dgm:t>
    </dgm:pt>
    <dgm:pt modelId="{854BFFD5-8752-4905-B59A-88E726AEA50B}" type="sibTrans" cxnId="{F04FD98F-0DC7-4EB0-A07F-B0B8CDDD9181}">
      <dgm:prSet/>
      <dgm:spPr/>
      <dgm:t>
        <a:bodyPr/>
        <a:lstStyle/>
        <a:p>
          <a:endParaRPr lang="en-US"/>
        </a:p>
      </dgm:t>
    </dgm:pt>
    <dgm:pt modelId="{189B2E28-2585-47DD-BBE7-E3BAD17F9157}" type="pres">
      <dgm:prSet presAssocID="{E9DE9480-DC0E-4BBA-9914-FBD85B7DD886}" presName="linear" presStyleCnt="0">
        <dgm:presLayoutVars>
          <dgm:animLvl val="lvl"/>
          <dgm:resizeHandles val="exact"/>
        </dgm:presLayoutVars>
      </dgm:prSet>
      <dgm:spPr/>
    </dgm:pt>
    <dgm:pt modelId="{40EA16AD-6803-4C78-AAA6-EDD65B80B045}" type="pres">
      <dgm:prSet presAssocID="{67588AFA-9475-4575-BF22-D0105813248B}" presName="parentText" presStyleLbl="node1" presStyleIdx="0" presStyleCnt="7">
        <dgm:presLayoutVars>
          <dgm:chMax val="0"/>
          <dgm:bulletEnabled val="1"/>
        </dgm:presLayoutVars>
      </dgm:prSet>
      <dgm:spPr/>
    </dgm:pt>
    <dgm:pt modelId="{73CFDD19-5E5C-4747-954C-8D77C7C325A0}" type="pres">
      <dgm:prSet presAssocID="{DAD073B4-0718-428D-A36A-55A7D742E960}" presName="spacer" presStyleCnt="0"/>
      <dgm:spPr/>
    </dgm:pt>
    <dgm:pt modelId="{6A888EBB-75BD-426D-BF50-C582B1BE22FC}" type="pres">
      <dgm:prSet presAssocID="{863825D2-FA56-46F3-B8AE-62E58A30E2CF}" presName="parentText" presStyleLbl="node1" presStyleIdx="1" presStyleCnt="7">
        <dgm:presLayoutVars>
          <dgm:chMax val="0"/>
          <dgm:bulletEnabled val="1"/>
        </dgm:presLayoutVars>
      </dgm:prSet>
      <dgm:spPr/>
    </dgm:pt>
    <dgm:pt modelId="{C2C90308-56DD-4F74-9880-B588839EF279}" type="pres">
      <dgm:prSet presAssocID="{7B69239F-4E43-4ADA-A41E-5A7AF6DEE199}" presName="spacer" presStyleCnt="0"/>
      <dgm:spPr/>
    </dgm:pt>
    <dgm:pt modelId="{B57F99E6-7DFD-4CD9-B003-CA9B1ACEA88A}" type="pres">
      <dgm:prSet presAssocID="{6BCADCC3-5FD2-459D-BBCA-D05DA6B8C2A1}" presName="parentText" presStyleLbl="node1" presStyleIdx="2" presStyleCnt="7">
        <dgm:presLayoutVars>
          <dgm:chMax val="0"/>
          <dgm:bulletEnabled val="1"/>
        </dgm:presLayoutVars>
      </dgm:prSet>
      <dgm:spPr/>
    </dgm:pt>
    <dgm:pt modelId="{58C5728E-04B3-4EF9-9FC0-2101B281F401}" type="pres">
      <dgm:prSet presAssocID="{894AB068-0564-46BE-89DC-44FFBBE907C3}" presName="spacer" presStyleCnt="0"/>
      <dgm:spPr/>
    </dgm:pt>
    <dgm:pt modelId="{FD6308DD-681C-46D7-B426-BD1BDB9C6DFF}" type="pres">
      <dgm:prSet presAssocID="{848554A6-0315-451D-93CF-3560B1F88DBF}" presName="parentText" presStyleLbl="node1" presStyleIdx="3" presStyleCnt="7">
        <dgm:presLayoutVars>
          <dgm:chMax val="0"/>
          <dgm:bulletEnabled val="1"/>
        </dgm:presLayoutVars>
      </dgm:prSet>
      <dgm:spPr/>
    </dgm:pt>
    <dgm:pt modelId="{C7F906EA-ED3B-44CD-B48C-2F9E5BD02B4F}" type="pres">
      <dgm:prSet presAssocID="{22DC3E5F-4E89-42C1-A4E3-6C091858441C}" presName="spacer" presStyleCnt="0"/>
      <dgm:spPr/>
    </dgm:pt>
    <dgm:pt modelId="{19779F73-58E4-4AA3-80BA-2D271593D507}" type="pres">
      <dgm:prSet presAssocID="{CF26EEA4-2DDA-45A6-BD9D-B3FAEB1D4DF5}" presName="parentText" presStyleLbl="node1" presStyleIdx="4" presStyleCnt="7">
        <dgm:presLayoutVars>
          <dgm:chMax val="0"/>
          <dgm:bulletEnabled val="1"/>
        </dgm:presLayoutVars>
      </dgm:prSet>
      <dgm:spPr/>
    </dgm:pt>
    <dgm:pt modelId="{962365B4-13E2-401F-A0AF-D0AC5D28AD4B}" type="pres">
      <dgm:prSet presAssocID="{57F2E7E8-F336-4612-BC63-06B95C347573}" presName="spacer" presStyleCnt="0"/>
      <dgm:spPr/>
    </dgm:pt>
    <dgm:pt modelId="{DAB6D1D7-63F1-4C08-B769-6DB823B1F156}" type="pres">
      <dgm:prSet presAssocID="{7F272183-EEE6-469B-A7C5-AF015C8FC57A}" presName="parentText" presStyleLbl="node1" presStyleIdx="5" presStyleCnt="7">
        <dgm:presLayoutVars>
          <dgm:chMax val="0"/>
          <dgm:bulletEnabled val="1"/>
        </dgm:presLayoutVars>
      </dgm:prSet>
      <dgm:spPr/>
    </dgm:pt>
    <dgm:pt modelId="{3F128814-390F-419F-8659-7936C913F932}" type="pres">
      <dgm:prSet presAssocID="{464DDC16-7A19-4FBA-BBEA-C3B042770FAE}" presName="spacer" presStyleCnt="0"/>
      <dgm:spPr/>
    </dgm:pt>
    <dgm:pt modelId="{397DB411-1F80-4371-BE81-37B4A35229BB}" type="pres">
      <dgm:prSet presAssocID="{E9B267AF-29B0-4864-B8D0-03DA910D0591}" presName="parentText" presStyleLbl="node1" presStyleIdx="6" presStyleCnt="7">
        <dgm:presLayoutVars>
          <dgm:chMax val="0"/>
          <dgm:bulletEnabled val="1"/>
        </dgm:presLayoutVars>
      </dgm:prSet>
      <dgm:spPr/>
    </dgm:pt>
  </dgm:ptLst>
  <dgm:cxnLst>
    <dgm:cxn modelId="{A4820A12-8234-4143-8A96-5704A39BD809}" type="presOf" srcId="{67588AFA-9475-4575-BF22-D0105813248B}" destId="{40EA16AD-6803-4C78-AAA6-EDD65B80B045}" srcOrd="0" destOrd="0" presId="urn:microsoft.com/office/officeart/2005/8/layout/vList2"/>
    <dgm:cxn modelId="{1FB17721-B8FE-4088-92B7-7922C8EB6968}" srcId="{E9DE9480-DC0E-4BBA-9914-FBD85B7DD886}" destId="{67588AFA-9475-4575-BF22-D0105813248B}" srcOrd="0" destOrd="0" parTransId="{2EEDCCE7-779C-4FC1-A62D-A39793B9E3CD}" sibTransId="{DAD073B4-0718-428D-A36A-55A7D742E960}"/>
    <dgm:cxn modelId="{B6536173-6D80-4F26-8863-731C5DAB3924}" type="presOf" srcId="{CF26EEA4-2DDA-45A6-BD9D-B3FAEB1D4DF5}" destId="{19779F73-58E4-4AA3-80BA-2D271593D507}" srcOrd="0" destOrd="0" presId="urn:microsoft.com/office/officeart/2005/8/layout/vList2"/>
    <dgm:cxn modelId="{BD7E607D-B7A5-4E5F-9359-5D648FEE07AF}" type="presOf" srcId="{848554A6-0315-451D-93CF-3560B1F88DBF}" destId="{FD6308DD-681C-46D7-B426-BD1BDB9C6DFF}" srcOrd="0" destOrd="0" presId="urn:microsoft.com/office/officeart/2005/8/layout/vList2"/>
    <dgm:cxn modelId="{AB61C18A-E450-4E95-A58E-D5DB620CEA7D}" type="presOf" srcId="{863825D2-FA56-46F3-B8AE-62E58A30E2CF}" destId="{6A888EBB-75BD-426D-BF50-C582B1BE22FC}" srcOrd="0" destOrd="0" presId="urn:microsoft.com/office/officeart/2005/8/layout/vList2"/>
    <dgm:cxn modelId="{C7A8EF8E-045B-466A-A438-545A6804ED43}" type="presOf" srcId="{E9DE9480-DC0E-4BBA-9914-FBD85B7DD886}" destId="{189B2E28-2585-47DD-BBE7-E3BAD17F9157}" srcOrd="0" destOrd="0" presId="urn:microsoft.com/office/officeart/2005/8/layout/vList2"/>
    <dgm:cxn modelId="{F04FD98F-0DC7-4EB0-A07F-B0B8CDDD9181}" srcId="{E9DE9480-DC0E-4BBA-9914-FBD85B7DD886}" destId="{E9B267AF-29B0-4864-B8D0-03DA910D0591}" srcOrd="6" destOrd="0" parTransId="{AD0D8E18-D2A0-4C85-B8D3-6B0F83B4D5E6}" sibTransId="{854BFFD5-8752-4905-B59A-88E726AEA50B}"/>
    <dgm:cxn modelId="{B8C0489A-A3BC-4B9D-AEC4-925DC1D9F584}" srcId="{E9DE9480-DC0E-4BBA-9914-FBD85B7DD886}" destId="{848554A6-0315-451D-93CF-3560B1F88DBF}" srcOrd="3" destOrd="0" parTransId="{E610D42B-C238-40F4-8366-4FC57F279200}" sibTransId="{22DC3E5F-4E89-42C1-A4E3-6C091858441C}"/>
    <dgm:cxn modelId="{ABC7ACB1-FF06-449C-AA2E-0EDF9BA5EC32}" type="presOf" srcId="{E9B267AF-29B0-4864-B8D0-03DA910D0591}" destId="{397DB411-1F80-4371-BE81-37B4A35229BB}" srcOrd="0" destOrd="0" presId="urn:microsoft.com/office/officeart/2005/8/layout/vList2"/>
    <dgm:cxn modelId="{77FFAFB4-83E3-47F4-9E44-3DA8F879C40C}" srcId="{E9DE9480-DC0E-4BBA-9914-FBD85B7DD886}" destId="{CF26EEA4-2DDA-45A6-BD9D-B3FAEB1D4DF5}" srcOrd="4" destOrd="0" parTransId="{0B27DE4F-6B74-428D-8AEF-20E5A84EA163}" sibTransId="{57F2E7E8-F336-4612-BC63-06B95C347573}"/>
    <dgm:cxn modelId="{23614AD3-773F-48F3-9405-53EEADC36407}" type="presOf" srcId="{7F272183-EEE6-469B-A7C5-AF015C8FC57A}" destId="{DAB6D1D7-63F1-4C08-B769-6DB823B1F156}" srcOrd="0" destOrd="0" presId="urn:microsoft.com/office/officeart/2005/8/layout/vList2"/>
    <dgm:cxn modelId="{61BE55DC-49FD-4092-9047-012276159B9C}" type="presOf" srcId="{6BCADCC3-5FD2-459D-BBCA-D05DA6B8C2A1}" destId="{B57F99E6-7DFD-4CD9-B003-CA9B1ACEA88A}" srcOrd="0" destOrd="0" presId="urn:microsoft.com/office/officeart/2005/8/layout/vList2"/>
    <dgm:cxn modelId="{D69C6BDF-D268-414F-AE83-1D0951C24FD2}" srcId="{E9DE9480-DC0E-4BBA-9914-FBD85B7DD886}" destId="{6BCADCC3-5FD2-459D-BBCA-D05DA6B8C2A1}" srcOrd="2" destOrd="0" parTransId="{964F38DE-0E4A-414B-B4FB-0AF8F95C4C68}" sibTransId="{894AB068-0564-46BE-89DC-44FFBBE907C3}"/>
    <dgm:cxn modelId="{832EE8E2-80F1-437F-AA68-5FE2B70EEFB3}" srcId="{E9DE9480-DC0E-4BBA-9914-FBD85B7DD886}" destId="{863825D2-FA56-46F3-B8AE-62E58A30E2CF}" srcOrd="1" destOrd="0" parTransId="{2E5E6B1B-2DF3-4642-A53E-AE875BEB354F}" sibTransId="{7B69239F-4E43-4ADA-A41E-5A7AF6DEE199}"/>
    <dgm:cxn modelId="{121080F1-4EBE-42BC-A47D-B9E7ABA721E5}" srcId="{E9DE9480-DC0E-4BBA-9914-FBD85B7DD886}" destId="{7F272183-EEE6-469B-A7C5-AF015C8FC57A}" srcOrd="5" destOrd="0" parTransId="{EC4E2CB2-AB84-4206-9A56-49CA2B046B99}" sibTransId="{464DDC16-7A19-4FBA-BBEA-C3B042770FAE}"/>
    <dgm:cxn modelId="{212FDE6B-CDA1-4DE9-943B-0B6349C65AB3}" type="presParOf" srcId="{189B2E28-2585-47DD-BBE7-E3BAD17F9157}" destId="{40EA16AD-6803-4C78-AAA6-EDD65B80B045}" srcOrd="0" destOrd="0" presId="urn:microsoft.com/office/officeart/2005/8/layout/vList2"/>
    <dgm:cxn modelId="{AF4905E8-0263-4A7C-8910-26D60B317EFE}" type="presParOf" srcId="{189B2E28-2585-47DD-BBE7-E3BAD17F9157}" destId="{73CFDD19-5E5C-4747-954C-8D77C7C325A0}" srcOrd="1" destOrd="0" presId="urn:microsoft.com/office/officeart/2005/8/layout/vList2"/>
    <dgm:cxn modelId="{74A610F5-9B86-427D-B177-D6ADCAF4D014}" type="presParOf" srcId="{189B2E28-2585-47DD-BBE7-E3BAD17F9157}" destId="{6A888EBB-75BD-426D-BF50-C582B1BE22FC}" srcOrd="2" destOrd="0" presId="urn:microsoft.com/office/officeart/2005/8/layout/vList2"/>
    <dgm:cxn modelId="{5782E00A-316F-4327-BE8D-E48C5F48AB1B}" type="presParOf" srcId="{189B2E28-2585-47DD-BBE7-E3BAD17F9157}" destId="{C2C90308-56DD-4F74-9880-B588839EF279}" srcOrd="3" destOrd="0" presId="urn:microsoft.com/office/officeart/2005/8/layout/vList2"/>
    <dgm:cxn modelId="{FA91B9CC-B493-46DC-A76C-468356A6200C}" type="presParOf" srcId="{189B2E28-2585-47DD-BBE7-E3BAD17F9157}" destId="{B57F99E6-7DFD-4CD9-B003-CA9B1ACEA88A}" srcOrd="4" destOrd="0" presId="urn:microsoft.com/office/officeart/2005/8/layout/vList2"/>
    <dgm:cxn modelId="{C162AC3E-90F0-4ABC-AFF5-B293D7DBED82}" type="presParOf" srcId="{189B2E28-2585-47DD-BBE7-E3BAD17F9157}" destId="{58C5728E-04B3-4EF9-9FC0-2101B281F401}" srcOrd="5" destOrd="0" presId="urn:microsoft.com/office/officeart/2005/8/layout/vList2"/>
    <dgm:cxn modelId="{965E91DB-2E03-402F-B683-DB3158C631D9}" type="presParOf" srcId="{189B2E28-2585-47DD-BBE7-E3BAD17F9157}" destId="{FD6308DD-681C-46D7-B426-BD1BDB9C6DFF}" srcOrd="6" destOrd="0" presId="urn:microsoft.com/office/officeart/2005/8/layout/vList2"/>
    <dgm:cxn modelId="{25FE345D-27A9-4795-A5F8-A747A418802F}" type="presParOf" srcId="{189B2E28-2585-47DD-BBE7-E3BAD17F9157}" destId="{C7F906EA-ED3B-44CD-B48C-2F9E5BD02B4F}" srcOrd="7" destOrd="0" presId="urn:microsoft.com/office/officeart/2005/8/layout/vList2"/>
    <dgm:cxn modelId="{ED92F4AE-1179-4DBD-AAAC-34B23A421016}" type="presParOf" srcId="{189B2E28-2585-47DD-BBE7-E3BAD17F9157}" destId="{19779F73-58E4-4AA3-80BA-2D271593D507}" srcOrd="8" destOrd="0" presId="urn:microsoft.com/office/officeart/2005/8/layout/vList2"/>
    <dgm:cxn modelId="{5239BA81-50B0-42CC-B610-1FB813589D76}" type="presParOf" srcId="{189B2E28-2585-47DD-BBE7-E3BAD17F9157}" destId="{962365B4-13E2-401F-A0AF-D0AC5D28AD4B}" srcOrd="9" destOrd="0" presId="urn:microsoft.com/office/officeart/2005/8/layout/vList2"/>
    <dgm:cxn modelId="{836C3B4F-EADB-413F-B98C-ED5B86F0586B}" type="presParOf" srcId="{189B2E28-2585-47DD-BBE7-E3BAD17F9157}" destId="{DAB6D1D7-63F1-4C08-B769-6DB823B1F156}" srcOrd="10" destOrd="0" presId="urn:microsoft.com/office/officeart/2005/8/layout/vList2"/>
    <dgm:cxn modelId="{B683FB00-D71F-4341-A5E4-7324A4A217FF}" type="presParOf" srcId="{189B2E28-2585-47DD-BBE7-E3BAD17F9157}" destId="{3F128814-390F-419F-8659-7936C913F932}" srcOrd="11" destOrd="0" presId="urn:microsoft.com/office/officeart/2005/8/layout/vList2"/>
    <dgm:cxn modelId="{308051A3-24E6-4859-ACC1-8BA14F85ADDA}" type="presParOf" srcId="{189B2E28-2585-47DD-BBE7-E3BAD17F9157}" destId="{397DB411-1F80-4371-BE81-37B4A35229B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9C901-450A-435D-8874-073192A8A46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F0DB82AE-F90A-4FCC-B6FE-B2E155780152}">
      <dgm:prSet custT="1"/>
      <dgm:spPr/>
      <dgm:t>
        <a:bodyPr/>
        <a:lstStyle/>
        <a:p>
          <a:r>
            <a:rPr lang="en-US" sz="3200" i="0" dirty="0">
              <a:latin typeface="Times New Roman" panose="02020603050405020304" pitchFamily="18" charset="0"/>
              <a:cs typeface="Times New Roman" panose="02020603050405020304" pitchFamily="18" charset="0"/>
            </a:rPr>
            <a:t>“Today we think of these geographic locations as concentric circles spreading from “our Jerusalem” or community. Judea may be seen as our state or province and Samaria as our continent (or more accurately, a different culture living in and near our Judea). This is helpful if we want to teach our congregations that missionary work is not all overseas but right here at home, too. For many that’s a radical concept. Yet it’s true, and it’s biblical, based on Acts 1: 8.”</a:t>
          </a:r>
          <a:endParaRPr lang="en-US" sz="3200" dirty="0">
            <a:latin typeface="Times New Roman" panose="02020603050405020304" pitchFamily="18" charset="0"/>
            <a:cs typeface="Times New Roman" panose="02020603050405020304" pitchFamily="18" charset="0"/>
          </a:endParaRPr>
        </a:p>
      </dgm:t>
    </dgm:pt>
    <dgm:pt modelId="{9B380C7B-8987-47F8-B33F-C6ABFE7D1E1B}" type="parTrans" cxnId="{6E60B267-6223-4DC7-BA75-C4692A87FAB9}">
      <dgm:prSet/>
      <dgm:spPr/>
      <dgm:t>
        <a:bodyPr/>
        <a:lstStyle/>
        <a:p>
          <a:endParaRPr lang="en-US">
            <a:latin typeface="Times New Roman" panose="02020603050405020304" pitchFamily="18" charset="0"/>
            <a:cs typeface="Times New Roman" panose="02020603050405020304" pitchFamily="18" charset="0"/>
          </a:endParaRPr>
        </a:p>
      </dgm:t>
    </dgm:pt>
    <dgm:pt modelId="{9556ECE0-8137-4155-A13B-95C4B83D3A50}" type="sibTrans" cxnId="{6E60B267-6223-4DC7-BA75-C4692A87FAB9}">
      <dgm:prSet/>
      <dgm:spPr/>
      <dgm:t>
        <a:bodyPr/>
        <a:lstStyle/>
        <a:p>
          <a:endParaRPr lang="en-US">
            <a:latin typeface="Times New Roman" panose="02020603050405020304" pitchFamily="18" charset="0"/>
            <a:cs typeface="Times New Roman" panose="02020603050405020304" pitchFamily="18" charset="0"/>
          </a:endParaRPr>
        </a:p>
      </dgm:t>
    </dgm:pt>
    <dgm:pt modelId="{B2185809-B148-418E-843C-CE44EAC31370}">
      <dgm:prSet custT="1"/>
      <dgm:spPr/>
      <dgm:t>
        <a:bodyPr/>
        <a:lstStyle/>
        <a:p>
          <a:r>
            <a:rPr lang="en-US" sz="2400" b="0" i="0" dirty="0">
              <a:solidFill>
                <a:schemeClr val="tx1"/>
              </a:solidFill>
              <a:effectLst/>
              <a:latin typeface="Times New Roman" panose="02020603050405020304" pitchFamily="18" charset="0"/>
              <a:cs typeface="Times New Roman" panose="02020603050405020304" pitchFamily="18" charset="0"/>
            </a:rPr>
            <a:t>Stetzer, Ed and </a:t>
          </a:r>
          <a:r>
            <a:rPr lang="en-US" sz="2400" b="0" i="0" dirty="0" err="1">
              <a:solidFill>
                <a:schemeClr val="tx1"/>
              </a:solidFill>
              <a:effectLst/>
              <a:latin typeface="Times New Roman" panose="02020603050405020304" pitchFamily="18" charset="0"/>
              <a:cs typeface="Times New Roman" panose="02020603050405020304" pitchFamily="18" charset="0"/>
            </a:rPr>
            <a:t>Im</a:t>
          </a:r>
          <a:r>
            <a:rPr lang="en-US" sz="2400" b="0" i="0" dirty="0">
              <a:solidFill>
                <a:schemeClr val="tx1"/>
              </a:solidFill>
              <a:effectLst/>
              <a:latin typeface="Times New Roman" panose="02020603050405020304" pitchFamily="18" charset="0"/>
              <a:cs typeface="Times New Roman" panose="02020603050405020304" pitchFamily="18" charset="0"/>
            </a:rPr>
            <a:t>, Daniel.  </a:t>
          </a:r>
          <a:r>
            <a:rPr lang="en-US" sz="2400" b="0" i="1" dirty="0">
              <a:solidFill>
                <a:schemeClr val="tx1"/>
              </a:solidFill>
              <a:effectLst/>
              <a:latin typeface="Times New Roman" panose="02020603050405020304" pitchFamily="18" charset="0"/>
              <a:cs typeface="Times New Roman" panose="02020603050405020304" pitchFamily="18" charset="0"/>
            </a:rPr>
            <a:t>Planting Missional Churches:  Your guide to starting churches that multiply</a:t>
          </a:r>
          <a:r>
            <a:rPr lang="en-US" sz="2400" b="0" dirty="0">
              <a:solidFill>
                <a:schemeClr val="tx1"/>
              </a:solidFill>
              <a:effectLst/>
              <a:latin typeface="Times New Roman" panose="02020603050405020304" pitchFamily="18" charset="0"/>
              <a:cs typeface="Times New Roman" panose="02020603050405020304" pitchFamily="18" charset="0"/>
            </a:rPr>
            <a:t>. B&amp;H Academic</a:t>
          </a:r>
          <a:r>
            <a:rPr lang="en-US" sz="2400" b="0" i="0" dirty="0">
              <a:solidFill>
                <a:schemeClr val="tx1"/>
              </a:solidFill>
              <a:effectLst/>
              <a:latin typeface="Times New Roman" panose="02020603050405020304" pitchFamily="18" charset="0"/>
              <a:cs typeface="Times New Roman" panose="02020603050405020304" pitchFamily="18" charset="0"/>
            </a:rPr>
            <a:t>, 2016.</a:t>
          </a:r>
          <a:endParaRPr lang="en-US" sz="2400" dirty="0">
            <a:latin typeface="Times New Roman" panose="02020603050405020304" pitchFamily="18" charset="0"/>
            <a:cs typeface="Times New Roman" panose="02020603050405020304" pitchFamily="18" charset="0"/>
          </a:endParaRPr>
        </a:p>
      </dgm:t>
    </dgm:pt>
    <dgm:pt modelId="{8D5F4E18-6DA6-49AC-AC69-EFF2B24A5B46}" type="parTrans" cxnId="{C96B334E-22ED-464B-B6E4-AFEB2A631E54}">
      <dgm:prSet/>
      <dgm:spPr/>
      <dgm:t>
        <a:bodyPr/>
        <a:lstStyle/>
        <a:p>
          <a:endParaRPr lang="en-US">
            <a:latin typeface="Times New Roman" panose="02020603050405020304" pitchFamily="18" charset="0"/>
            <a:cs typeface="Times New Roman" panose="02020603050405020304" pitchFamily="18" charset="0"/>
          </a:endParaRPr>
        </a:p>
      </dgm:t>
    </dgm:pt>
    <dgm:pt modelId="{2D1D01CC-FF9C-4EDB-B5BB-FA7F686BE405}" type="sibTrans" cxnId="{C96B334E-22ED-464B-B6E4-AFEB2A631E54}">
      <dgm:prSet/>
      <dgm:spPr/>
      <dgm:t>
        <a:bodyPr/>
        <a:lstStyle/>
        <a:p>
          <a:endParaRPr lang="en-US">
            <a:latin typeface="Times New Roman" panose="02020603050405020304" pitchFamily="18" charset="0"/>
            <a:cs typeface="Times New Roman" panose="02020603050405020304" pitchFamily="18" charset="0"/>
          </a:endParaRPr>
        </a:p>
      </dgm:t>
    </dgm:pt>
    <dgm:pt modelId="{7BA726F0-E9DF-465D-AB83-C57DE0F6F5A2}" type="pres">
      <dgm:prSet presAssocID="{2499C901-450A-435D-8874-073192A8A460}" presName="vert0" presStyleCnt="0">
        <dgm:presLayoutVars>
          <dgm:dir/>
          <dgm:animOne val="branch"/>
          <dgm:animLvl val="lvl"/>
        </dgm:presLayoutVars>
      </dgm:prSet>
      <dgm:spPr/>
    </dgm:pt>
    <dgm:pt modelId="{11A303D1-3012-471D-AB6B-9C98C67F4CF6}" type="pres">
      <dgm:prSet presAssocID="{F0DB82AE-F90A-4FCC-B6FE-B2E155780152}" presName="thickLine" presStyleLbl="alignNode1" presStyleIdx="0" presStyleCnt="2"/>
      <dgm:spPr/>
    </dgm:pt>
    <dgm:pt modelId="{8B39BB78-7866-426B-B7BC-DB6E00249D8A}" type="pres">
      <dgm:prSet presAssocID="{F0DB82AE-F90A-4FCC-B6FE-B2E155780152}" presName="horz1" presStyleCnt="0"/>
      <dgm:spPr/>
    </dgm:pt>
    <dgm:pt modelId="{7473598E-ACF9-42D0-8169-A1669470DB3B}" type="pres">
      <dgm:prSet presAssocID="{F0DB82AE-F90A-4FCC-B6FE-B2E155780152}" presName="tx1" presStyleLbl="revTx" presStyleIdx="0" presStyleCnt="2"/>
      <dgm:spPr/>
    </dgm:pt>
    <dgm:pt modelId="{6A91EE1E-8981-4D28-8DF2-4BC38C14149D}" type="pres">
      <dgm:prSet presAssocID="{F0DB82AE-F90A-4FCC-B6FE-B2E155780152}" presName="vert1" presStyleCnt="0"/>
      <dgm:spPr/>
    </dgm:pt>
    <dgm:pt modelId="{D562A80F-0713-46D6-AD65-D807B49014A2}" type="pres">
      <dgm:prSet presAssocID="{B2185809-B148-418E-843C-CE44EAC31370}" presName="thickLine" presStyleLbl="alignNode1" presStyleIdx="1" presStyleCnt="2"/>
      <dgm:spPr/>
    </dgm:pt>
    <dgm:pt modelId="{778063A1-9054-4CBA-B8AA-1A0CA5FD975A}" type="pres">
      <dgm:prSet presAssocID="{B2185809-B148-418E-843C-CE44EAC31370}" presName="horz1" presStyleCnt="0"/>
      <dgm:spPr/>
    </dgm:pt>
    <dgm:pt modelId="{36A1BE79-48EB-4AB0-B0CC-94B6B873170A}" type="pres">
      <dgm:prSet presAssocID="{B2185809-B148-418E-843C-CE44EAC31370}" presName="tx1" presStyleLbl="revTx" presStyleIdx="1" presStyleCnt="2" custScaleY="13735"/>
      <dgm:spPr/>
    </dgm:pt>
    <dgm:pt modelId="{D8F57959-D747-4F48-8C3D-3C75D6A398DE}" type="pres">
      <dgm:prSet presAssocID="{B2185809-B148-418E-843C-CE44EAC31370}" presName="vert1" presStyleCnt="0"/>
      <dgm:spPr/>
    </dgm:pt>
  </dgm:ptLst>
  <dgm:cxnLst>
    <dgm:cxn modelId="{22E97407-4D70-4447-8C6D-FAA58E37012A}" type="presOf" srcId="{B2185809-B148-418E-843C-CE44EAC31370}" destId="{36A1BE79-48EB-4AB0-B0CC-94B6B873170A}" srcOrd="0" destOrd="0" presId="urn:microsoft.com/office/officeart/2008/layout/LinedList"/>
    <dgm:cxn modelId="{3CD91122-FD06-47F0-97D3-889DCCBDB8E1}" type="presOf" srcId="{F0DB82AE-F90A-4FCC-B6FE-B2E155780152}" destId="{7473598E-ACF9-42D0-8169-A1669470DB3B}" srcOrd="0" destOrd="0" presId="urn:microsoft.com/office/officeart/2008/layout/LinedList"/>
    <dgm:cxn modelId="{C96B334E-22ED-464B-B6E4-AFEB2A631E54}" srcId="{2499C901-450A-435D-8874-073192A8A460}" destId="{B2185809-B148-418E-843C-CE44EAC31370}" srcOrd="1" destOrd="0" parTransId="{8D5F4E18-6DA6-49AC-AC69-EFF2B24A5B46}" sibTransId="{2D1D01CC-FF9C-4EDB-B5BB-FA7F686BE405}"/>
    <dgm:cxn modelId="{6E60B267-6223-4DC7-BA75-C4692A87FAB9}" srcId="{2499C901-450A-435D-8874-073192A8A460}" destId="{F0DB82AE-F90A-4FCC-B6FE-B2E155780152}" srcOrd="0" destOrd="0" parTransId="{9B380C7B-8987-47F8-B33F-C6ABFE7D1E1B}" sibTransId="{9556ECE0-8137-4155-A13B-95C4B83D3A50}"/>
    <dgm:cxn modelId="{040F4CA1-C855-4A29-82C7-A163D8FB55BC}" type="presOf" srcId="{2499C901-450A-435D-8874-073192A8A460}" destId="{7BA726F0-E9DF-465D-AB83-C57DE0F6F5A2}" srcOrd="0" destOrd="0" presId="urn:microsoft.com/office/officeart/2008/layout/LinedList"/>
    <dgm:cxn modelId="{87A34CF8-9180-4F66-80EC-2D7D0D380B4A}" type="presParOf" srcId="{7BA726F0-E9DF-465D-AB83-C57DE0F6F5A2}" destId="{11A303D1-3012-471D-AB6B-9C98C67F4CF6}" srcOrd="0" destOrd="0" presId="urn:microsoft.com/office/officeart/2008/layout/LinedList"/>
    <dgm:cxn modelId="{8F923277-F307-4811-B0B7-CE50880CDDDE}" type="presParOf" srcId="{7BA726F0-E9DF-465D-AB83-C57DE0F6F5A2}" destId="{8B39BB78-7866-426B-B7BC-DB6E00249D8A}" srcOrd="1" destOrd="0" presId="urn:microsoft.com/office/officeart/2008/layout/LinedList"/>
    <dgm:cxn modelId="{1CF72ADB-1FA4-4311-9232-2D7F4310CE33}" type="presParOf" srcId="{8B39BB78-7866-426B-B7BC-DB6E00249D8A}" destId="{7473598E-ACF9-42D0-8169-A1669470DB3B}" srcOrd="0" destOrd="0" presId="urn:microsoft.com/office/officeart/2008/layout/LinedList"/>
    <dgm:cxn modelId="{1EB7AE86-4AF1-4FE7-B681-9E00FE13AD17}" type="presParOf" srcId="{8B39BB78-7866-426B-B7BC-DB6E00249D8A}" destId="{6A91EE1E-8981-4D28-8DF2-4BC38C14149D}" srcOrd="1" destOrd="0" presId="urn:microsoft.com/office/officeart/2008/layout/LinedList"/>
    <dgm:cxn modelId="{4E74A31E-6453-4FA8-AEF8-9A0A22DE8D6C}" type="presParOf" srcId="{7BA726F0-E9DF-465D-AB83-C57DE0F6F5A2}" destId="{D562A80F-0713-46D6-AD65-D807B49014A2}" srcOrd="2" destOrd="0" presId="urn:microsoft.com/office/officeart/2008/layout/LinedList"/>
    <dgm:cxn modelId="{26A68E88-9980-4C4F-9C1F-CBAB031F0060}" type="presParOf" srcId="{7BA726F0-E9DF-465D-AB83-C57DE0F6F5A2}" destId="{778063A1-9054-4CBA-B8AA-1A0CA5FD975A}" srcOrd="3" destOrd="0" presId="urn:microsoft.com/office/officeart/2008/layout/LinedList"/>
    <dgm:cxn modelId="{D1271D76-7F1A-4284-8F6D-540804C42BAB}" type="presParOf" srcId="{778063A1-9054-4CBA-B8AA-1A0CA5FD975A}" destId="{36A1BE79-48EB-4AB0-B0CC-94B6B873170A}" srcOrd="0" destOrd="0" presId="urn:microsoft.com/office/officeart/2008/layout/LinedList"/>
    <dgm:cxn modelId="{2FD93CB6-C570-4DCB-B42A-E773F2EF6CFB}" type="presParOf" srcId="{778063A1-9054-4CBA-B8AA-1A0CA5FD975A}" destId="{D8F57959-D747-4F48-8C3D-3C75D6A398D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6C9CC-52B5-45EB-978B-5B5284FB1954}"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5B62C22C-2802-4577-BBF2-86249C5D4F68}">
      <dgm:prSet/>
      <dgm:spPr/>
      <dgm:t>
        <a:bodyPr/>
        <a:lstStyle/>
        <a:p>
          <a:r>
            <a:rPr lang="en-US" b="0" i="0" dirty="0">
              <a:latin typeface="Times New Roman" panose="02020603050405020304" pitchFamily="18" charset="0"/>
              <a:cs typeface="Times New Roman" panose="02020603050405020304" pitchFamily="18" charset="0"/>
            </a:rPr>
            <a:t>Church Planting in Jerusalem (Acts 1–7)</a:t>
          </a:r>
          <a:endParaRPr lang="en-US" dirty="0">
            <a:latin typeface="Times New Roman" panose="02020603050405020304" pitchFamily="18" charset="0"/>
            <a:cs typeface="Times New Roman" panose="02020603050405020304" pitchFamily="18" charset="0"/>
          </a:endParaRPr>
        </a:p>
      </dgm:t>
    </dgm:pt>
    <dgm:pt modelId="{895CEE97-1B82-434F-8B56-985B79C4E9D5}" type="parTrans" cxnId="{7135CEEF-5F75-4C65-BE9C-5ABF80B51968}">
      <dgm:prSet/>
      <dgm:spPr/>
      <dgm:t>
        <a:bodyPr/>
        <a:lstStyle/>
        <a:p>
          <a:endParaRPr lang="en-US"/>
        </a:p>
      </dgm:t>
    </dgm:pt>
    <dgm:pt modelId="{95C477B1-111C-4A9B-A501-D6F08AF53F1C}" type="sibTrans" cxnId="{7135CEEF-5F75-4C65-BE9C-5ABF80B51968}">
      <dgm:prSet/>
      <dgm:spPr/>
      <dgm:t>
        <a:bodyPr/>
        <a:lstStyle/>
        <a:p>
          <a:endParaRPr lang="en-US"/>
        </a:p>
      </dgm:t>
    </dgm:pt>
    <dgm:pt modelId="{B3E1561D-FCC3-422A-BDF8-20847EEEF238}">
      <dgm:prSet/>
      <dgm:spPr/>
      <dgm:t>
        <a:bodyPr/>
        <a:lstStyle/>
        <a:p>
          <a:r>
            <a:rPr lang="en-US" b="0" i="0" dirty="0">
              <a:latin typeface="Times New Roman" panose="02020603050405020304" pitchFamily="18" charset="0"/>
              <a:cs typeface="Times New Roman" panose="02020603050405020304" pitchFamily="18" charset="0"/>
            </a:rPr>
            <a:t>Its Origin</a:t>
          </a:r>
          <a:endParaRPr lang="en-US" dirty="0">
            <a:latin typeface="Times New Roman" panose="02020603050405020304" pitchFamily="18" charset="0"/>
            <a:cs typeface="Times New Roman" panose="02020603050405020304" pitchFamily="18" charset="0"/>
          </a:endParaRPr>
        </a:p>
      </dgm:t>
    </dgm:pt>
    <dgm:pt modelId="{660B2DA1-30F3-4655-93D4-617CAEF6004D}" type="parTrans" cxnId="{C6D9371E-196B-4BEE-A887-59B3119E0239}">
      <dgm:prSet/>
      <dgm:spPr/>
      <dgm:t>
        <a:bodyPr/>
        <a:lstStyle/>
        <a:p>
          <a:endParaRPr lang="en-US"/>
        </a:p>
      </dgm:t>
    </dgm:pt>
    <dgm:pt modelId="{40A67823-3CDC-4AAF-94ED-8C2CB2BF3722}" type="sibTrans" cxnId="{C6D9371E-196B-4BEE-A887-59B3119E0239}">
      <dgm:prSet/>
      <dgm:spPr/>
      <dgm:t>
        <a:bodyPr/>
        <a:lstStyle/>
        <a:p>
          <a:endParaRPr lang="en-US"/>
        </a:p>
      </dgm:t>
    </dgm:pt>
    <dgm:pt modelId="{AF147E1D-F884-4F68-80DA-0D37F331C2AC}">
      <dgm:prSet/>
      <dgm:spPr/>
      <dgm:t>
        <a:bodyPr/>
        <a:lstStyle/>
        <a:p>
          <a:r>
            <a:rPr lang="en-US" b="0" i="0" dirty="0">
              <a:latin typeface="Times New Roman" panose="02020603050405020304" pitchFamily="18" charset="0"/>
              <a:cs typeface="Times New Roman" panose="02020603050405020304" pitchFamily="18" charset="0"/>
            </a:rPr>
            <a:t>1. Born in prayer (1: 12–14) </a:t>
          </a:r>
          <a:endParaRPr lang="en-US" dirty="0">
            <a:latin typeface="Times New Roman" panose="02020603050405020304" pitchFamily="18" charset="0"/>
            <a:cs typeface="Times New Roman" panose="02020603050405020304" pitchFamily="18" charset="0"/>
          </a:endParaRPr>
        </a:p>
      </dgm:t>
    </dgm:pt>
    <dgm:pt modelId="{F89CE55A-0370-445E-8026-FB3E2C805A0A}" type="sibTrans" cxnId="{418ABA11-3F63-4697-8A2F-6E9B1498AA01}">
      <dgm:prSet/>
      <dgm:spPr/>
      <dgm:t>
        <a:bodyPr/>
        <a:lstStyle/>
        <a:p>
          <a:endParaRPr lang="en-US"/>
        </a:p>
      </dgm:t>
    </dgm:pt>
    <dgm:pt modelId="{352F1E19-6DF9-4887-A4D2-660DE4DA4418}" type="parTrans" cxnId="{418ABA11-3F63-4697-8A2F-6E9B1498AA01}">
      <dgm:prSet/>
      <dgm:spPr/>
      <dgm:t>
        <a:bodyPr/>
        <a:lstStyle/>
        <a:p>
          <a:endParaRPr lang="en-US"/>
        </a:p>
      </dgm:t>
    </dgm:pt>
    <dgm:pt modelId="{C4720075-CF85-4F22-BEF5-8E1C50278CE3}">
      <dgm:prSet/>
      <dgm:spPr/>
      <dgm:t>
        <a:bodyPr/>
        <a:lstStyle/>
        <a:p>
          <a:r>
            <a:rPr lang="en-US" b="0" i="0" dirty="0">
              <a:latin typeface="Times New Roman" panose="02020603050405020304" pitchFamily="18" charset="0"/>
              <a:cs typeface="Times New Roman" panose="02020603050405020304" pitchFamily="18" charset="0"/>
            </a:rPr>
            <a:t>2. Bathed in the Spirit (2: 1–4)</a:t>
          </a:r>
          <a:endParaRPr lang="en-US" dirty="0">
            <a:latin typeface="Times New Roman" panose="02020603050405020304" pitchFamily="18" charset="0"/>
            <a:cs typeface="Times New Roman" panose="02020603050405020304" pitchFamily="18" charset="0"/>
          </a:endParaRPr>
        </a:p>
      </dgm:t>
    </dgm:pt>
    <dgm:pt modelId="{4A975127-4DB4-4335-A808-49E5656E8D7A}" type="sibTrans" cxnId="{455A1F08-371B-4D65-8A3E-6957C185D22D}">
      <dgm:prSet/>
      <dgm:spPr/>
      <dgm:t>
        <a:bodyPr/>
        <a:lstStyle/>
        <a:p>
          <a:endParaRPr lang="en-US"/>
        </a:p>
      </dgm:t>
    </dgm:pt>
    <dgm:pt modelId="{A4EFB89E-B746-4CB7-9A71-A3EEAAC7036F}" type="parTrans" cxnId="{455A1F08-371B-4D65-8A3E-6957C185D22D}">
      <dgm:prSet/>
      <dgm:spPr/>
      <dgm:t>
        <a:bodyPr/>
        <a:lstStyle/>
        <a:p>
          <a:endParaRPr lang="en-US"/>
        </a:p>
      </dgm:t>
    </dgm:pt>
    <dgm:pt modelId="{AE0DC744-3E68-4D7F-969E-F5A9F24944D0}">
      <dgm:prSet/>
      <dgm:spPr/>
      <dgm:t>
        <a:bodyPr/>
        <a:lstStyle/>
        <a:p>
          <a:r>
            <a:rPr lang="en-US" b="0" i="0" dirty="0">
              <a:latin typeface="Times New Roman" panose="02020603050405020304" pitchFamily="18" charset="0"/>
              <a:cs typeface="Times New Roman" panose="02020603050405020304" pitchFamily="18" charset="0"/>
            </a:rPr>
            <a:t>3. Begun with proclamation (2: 14–39)”</a:t>
          </a:r>
          <a:endParaRPr lang="en-US" dirty="0">
            <a:latin typeface="Times New Roman" panose="02020603050405020304" pitchFamily="18" charset="0"/>
            <a:cs typeface="Times New Roman" panose="02020603050405020304" pitchFamily="18" charset="0"/>
          </a:endParaRPr>
        </a:p>
      </dgm:t>
    </dgm:pt>
    <dgm:pt modelId="{DC9AE5F3-1822-47DD-A531-01773305D651}" type="sibTrans" cxnId="{B1025462-F574-42E0-A8C2-D2CB2F4D71E7}">
      <dgm:prSet/>
      <dgm:spPr/>
      <dgm:t>
        <a:bodyPr/>
        <a:lstStyle/>
        <a:p>
          <a:endParaRPr lang="en-US"/>
        </a:p>
      </dgm:t>
    </dgm:pt>
    <dgm:pt modelId="{0286F553-64CF-4DFA-AEF4-A64542F313F6}" type="parTrans" cxnId="{B1025462-F574-42E0-A8C2-D2CB2F4D71E7}">
      <dgm:prSet/>
      <dgm:spPr/>
      <dgm:t>
        <a:bodyPr/>
        <a:lstStyle/>
        <a:p>
          <a:endParaRPr lang="en-US"/>
        </a:p>
      </dgm:t>
    </dgm:pt>
    <dgm:pt modelId="{B82A2EE9-D78E-43BE-87AC-1E677890DF7D}">
      <dgm:prSet/>
      <dgm:spPr/>
      <dgm:t>
        <a:bodyPr/>
        <a:lstStyle/>
        <a:p>
          <a:r>
            <a:rPr lang="en-US" b="0" i="0" dirty="0">
              <a:latin typeface="Times New Roman" panose="02020603050405020304" pitchFamily="18" charset="0"/>
              <a:cs typeface="Times New Roman" panose="02020603050405020304" pitchFamily="18" charset="0"/>
            </a:rPr>
            <a:t>4. Baptized in the name of Jesus (2: 41)</a:t>
          </a:r>
          <a:endParaRPr lang="en-US" dirty="0">
            <a:latin typeface="Times New Roman" panose="02020603050405020304" pitchFamily="18" charset="0"/>
            <a:cs typeface="Times New Roman" panose="02020603050405020304" pitchFamily="18" charset="0"/>
          </a:endParaRPr>
        </a:p>
      </dgm:t>
    </dgm:pt>
    <dgm:pt modelId="{B5264351-7DD3-41CC-BB07-D3FB473D3979}" type="sibTrans" cxnId="{B339E0D9-1093-4267-9F55-D73BA4E0E363}">
      <dgm:prSet/>
      <dgm:spPr/>
      <dgm:t>
        <a:bodyPr/>
        <a:lstStyle/>
        <a:p>
          <a:endParaRPr lang="en-US"/>
        </a:p>
      </dgm:t>
    </dgm:pt>
    <dgm:pt modelId="{A3225580-A1AC-455F-B166-FA0AFB75D62E}" type="parTrans" cxnId="{B339E0D9-1093-4267-9F55-D73BA4E0E363}">
      <dgm:prSet/>
      <dgm:spPr/>
      <dgm:t>
        <a:bodyPr/>
        <a:lstStyle/>
        <a:p>
          <a:endParaRPr lang="en-US"/>
        </a:p>
      </dgm:t>
    </dgm:pt>
    <dgm:pt modelId="{07FABE73-898C-4C56-A7E1-A8BE3162CD8D}" type="pres">
      <dgm:prSet presAssocID="{0346C9CC-52B5-45EB-978B-5B5284FB1954}" presName="linear" presStyleCnt="0">
        <dgm:presLayoutVars>
          <dgm:dir/>
          <dgm:animLvl val="lvl"/>
          <dgm:resizeHandles val="exact"/>
        </dgm:presLayoutVars>
      </dgm:prSet>
      <dgm:spPr/>
    </dgm:pt>
    <dgm:pt modelId="{0713AAE4-39A4-46B8-ABD8-551B67FBD9BB}" type="pres">
      <dgm:prSet presAssocID="{5B62C22C-2802-4577-BBF2-86249C5D4F68}" presName="parentLin" presStyleCnt="0"/>
      <dgm:spPr/>
    </dgm:pt>
    <dgm:pt modelId="{1D0C1D3D-C42E-4CA8-B71F-356E434F0FE2}" type="pres">
      <dgm:prSet presAssocID="{5B62C22C-2802-4577-BBF2-86249C5D4F68}" presName="parentLeftMargin" presStyleLbl="node1" presStyleIdx="0" presStyleCnt="2"/>
      <dgm:spPr/>
    </dgm:pt>
    <dgm:pt modelId="{4B85AF7B-0AAC-4903-864B-0EDBBB5626C1}" type="pres">
      <dgm:prSet presAssocID="{5B62C22C-2802-4577-BBF2-86249C5D4F68}" presName="parentText" presStyleLbl="node1" presStyleIdx="0" presStyleCnt="2" custLinFactX="3913" custLinFactNeighborX="100000" custLinFactNeighborY="-10743">
        <dgm:presLayoutVars>
          <dgm:chMax val="0"/>
          <dgm:bulletEnabled val="1"/>
        </dgm:presLayoutVars>
      </dgm:prSet>
      <dgm:spPr/>
    </dgm:pt>
    <dgm:pt modelId="{C651FC0D-16AB-4EF6-B132-9942DB073F9C}" type="pres">
      <dgm:prSet presAssocID="{5B62C22C-2802-4577-BBF2-86249C5D4F68}" presName="negativeSpace" presStyleCnt="0"/>
      <dgm:spPr/>
    </dgm:pt>
    <dgm:pt modelId="{C94DD04F-A6ED-4CE2-BB58-9FABA0CCA2B9}" type="pres">
      <dgm:prSet presAssocID="{5B62C22C-2802-4577-BBF2-86249C5D4F68}" presName="childText" presStyleLbl="conFgAcc1" presStyleIdx="0" presStyleCnt="2" custLinFactX="-12531" custLinFactY="235489" custLinFactNeighborX="-100000" custLinFactNeighborY="300000">
        <dgm:presLayoutVars>
          <dgm:bulletEnabled val="1"/>
        </dgm:presLayoutVars>
      </dgm:prSet>
      <dgm:spPr/>
    </dgm:pt>
    <dgm:pt modelId="{34B55907-43A1-46F5-98F4-43F1226EE233}" type="pres">
      <dgm:prSet presAssocID="{95C477B1-111C-4A9B-A501-D6F08AF53F1C}" presName="spaceBetweenRectangles" presStyleCnt="0"/>
      <dgm:spPr/>
    </dgm:pt>
    <dgm:pt modelId="{EDC370E6-A62A-48ED-84B7-39E220D84B48}" type="pres">
      <dgm:prSet presAssocID="{B3E1561D-FCC3-422A-BDF8-20847EEEF238}" presName="parentLin" presStyleCnt="0"/>
      <dgm:spPr/>
    </dgm:pt>
    <dgm:pt modelId="{8920D2E5-D6BF-4755-ABE5-25FF0B8CFD35}" type="pres">
      <dgm:prSet presAssocID="{B3E1561D-FCC3-422A-BDF8-20847EEEF238}" presName="parentLeftMargin" presStyleLbl="node1" presStyleIdx="0" presStyleCnt="2"/>
      <dgm:spPr/>
    </dgm:pt>
    <dgm:pt modelId="{DA6BAF45-A10A-41F4-B5B4-47DDCBFD7D51}" type="pres">
      <dgm:prSet presAssocID="{B3E1561D-FCC3-422A-BDF8-20847EEEF238}" presName="parentText" presStyleLbl="node1" presStyleIdx="1" presStyleCnt="2" custLinFactX="4648" custLinFactNeighborX="100000" custLinFactNeighborY="-56216">
        <dgm:presLayoutVars>
          <dgm:chMax val="0"/>
          <dgm:bulletEnabled val="1"/>
        </dgm:presLayoutVars>
      </dgm:prSet>
      <dgm:spPr/>
    </dgm:pt>
    <dgm:pt modelId="{8D239C57-E1AB-4DA2-945B-292FF2354903}" type="pres">
      <dgm:prSet presAssocID="{B3E1561D-FCC3-422A-BDF8-20847EEEF238}" presName="negativeSpace" presStyleCnt="0"/>
      <dgm:spPr/>
    </dgm:pt>
    <dgm:pt modelId="{4CC519FC-CDD7-4A98-B372-FEB2C683BE91}" type="pres">
      <dgm:prSet presAssocID="{B3E1561D-FCC3-422A-BDF8-20847EEEF238}" presName="childText" presStyleLbl="conFgAcc1" presStyleIdx="1" presStyleCnt="2" custScaleY="52281" custLinFactNeighborY="-3911">
        <dgm:presLayoutVars>
          <dgm:bulletEnabled val="1"/>
        </dgm:presLayoutVars>
      </dgm:prSet>
      <dgm:spPr/>
    </dgm:pt>
  </dgm:ptLst>
  <dgm:cxnLst>
    <dgm:cxn modelId="{88D45A03-9ABD-4725-8E96-C28B1AFEF101}" type="presOf" srcId="{C4720075-CF85-4F22-BEF5-8E1C50278CE3}" destId="{4CC519FC-CDD7-4A98-B372-FEB2C683BE91}" srcOrd="0" destOrd="1" presId="urn:microsoft.com/office/officeart/2005/8/layout/list1"/>
    <dgm:cxn modelId="{455A1F08-371B-4D65-8A3E-6957C185D22D}" srcId="{B3E1561D-FCC3-422A-BDF8-20847EEEF238}" destId="{C4720075-CF85-4F22-BEF5-8E1C50278CE3}" srcOrd="1" destOrd="0" parTransId="{A4EFB89E-B746-4CB7-9A71-A3EEAAC7036F}" sibTransId="{4A975127-4DB4-4335-A808-49E5656E8D7A}"/>
    <dgm:cxn modelId="{418ABA11-3F63-4697-8A2F-6E9B1498AA01}" srcId="{B3E1561D-FCC3-422A-BDF8-20847EEEF238}" destId="{AF147E1D-F884-4F68-80DA-0D37F331C2AC}" srcOrd="0" destOrd="0" parTransId="{352F1E19-6DF9-4887-A4D2-660DE4DA4418}" sibTransId="{F89CE55A-0370-445E-8026-FB3E2C805A0A}"/>
    <dgm:cxn modelId="{C6D9371E-196B-4BEE-A887-59B3119E0239}" srcId="{0346C9CC-52B5-45EB-978B-5B5284FB1954}" destId="{B3E1561D-FCC3-422A-BDF8-20847EEEF238}" srcOrd="1" destOrd="0" parTransId="{660B2DA1-30F3-4655-93D4-617CAEF6004D}" sibTransId="{40A67823-3CDC-4AAF-94ED-8C2CB2BF3722}"/>
    <dgm:cxn modelId="{80094B2F-DB06-4AB5-8955-D450EA9C4512}" type="presOf" srcId="{B3E1561D-FCC3-422A-BDF8-20847EEEF238}" destId="{8920D2E5-D6BF-4755-ABE5-25FF0B8CFD35}" srcOrd="0" destOrd="0" presId="urn:microsoft.com/office/officeart/2005/8/layout/list1"/>
    <dgm:cxn modelId="{B1025462-F574-42E0-A8C2-D2CB2F4D71E7}" srcId="{B3E1561D-FCC3-422A-BDF8-20847EEEF238}" destId="{AE0DC744-3E68-4D7F-969E-F5A9F24944D0}" srcOrd="2" destOrd="0" parTransId="{0286F553-64CF-4DFA-AEF4-A64542F313F6}" sibTransId="{DC9AE5F3-1822-47DD-A531-01773305D651}"/>
    <dgm:cxn modelId="{9669C664-58DE-4053-8DB1-7909C1D70424}" type="presOf" srcId="{5B62C22C-2802-4577-BBF2-86249C5D4F68}" destId="{4B85AF7B-0AAC-4903-864B-0EDBBB5626C1}" srcOrd="1" destOrd="0" presId="urn:microsoft.com/office/officeart/2005/8/layout/list1"/>
    <dgm:cxn modelId="{3A23F86C-36DF-4015-8E26-50F23AB9FABC}" type="presOf" srcId="{AF147E1D-F884-4F68-80DA-0D37F331C2AC}" destId="{4CC519FC-CDD7-4A98-B372-FEB2C683BE91}" srcOrd="0" destOrd="0" presId="urn:microsoft.com/office/officeart/2005/8/layout/list1"/>
    <dgm:cxn modelId="{682B9A8D-5C91-4BD9-8C8E-98531D95B732}" type="presOf" srcId="{0346C9CC-52B5-45EB-978B-5B5284FB1954}" destId="{07FABE73-898C-4C56-A7E1-A8BE3162CD8D}" srcOrd="0" destOrd="0" presId="urn:microsoft.com/office/officeart/2005/8/layout/list1"/>
    <dgm:cxn modelId="{6FAF3F98-9A18-47CC-9433-2BC2FD35C3D8}" type="presOf" srcId="{B3E1561D-FCC3-422A-BDF8-20847EEEF238}" destId="{DA6BAF45-A10A-41F4-B5B4-47DDCBFD7D51}" srcOrd="1" destOrd="0" presId="urn:microsoft.com/office/officeart/2005/8/layout/list1"/>
    <dgm:cxn modelId="{84A4D1AC-7A4D-46F6-BD01-4A3867C6315E}" type="presOf" srcId="{5B62C22C-2802-4577-BBF2-86249C5D4F68}" destId="{1D0C1D3D-C42E-4CA8-B71F-356E434F0FE2}" srcOrd="0" destOrd="0" presId="urn:microsoft.com/office/officeart/2005/8/layout/list1"/>
    <dgm:cxn modelId="{B339E0D9-1093-4267-9F55-D73BA4E0E363}" srcId="{B3E1561D-FCC3-422A-BDF8-20847EEEF238}" destId="{B82A2EE9-D78E-43BE-87AC-1E677890DF7D}" srcOrd="3" destOrd="0" parTransId="{A3225580-A1AC-455F-B166-FA0AFB75D62E}" sibTransId="{B5264351-7DD3-41CC-BB07-D3FB473D3979}"/>
    <dgm:cxn modelId="{44A27CDE-B131-4FC3-B5BC-F97B86EB9C71}" type="presOf" srcId="{AE0DC744-3E68-4D7F-969E-F5A9F24944D0}" destId="{4CC519FC-CDD7-4A98-B372-FEB2C683BE91}" srcOrd="0" destOrd="2" presId="urn:microsoft.com/office/officeart/2005/8/layout/list1"/>
    <dgm:cxn modelId="{A29875E1-A95F-427C-BA5D-4D084F994252}" type="presOf" srcId="{B82A2EE9-D78E-43BE-87AC-1E677890DF7D}" destId="{4CC519FC-CDD7-4A98-B372-FEB2C683BE91}" srcOrd="0" destOrd="3" presId="urn:microsoft.com/office/officeart/2005/8/layout/list1"/>
    <dgm:cxn modelId="{7135CEEF-5F75-4C65-BE9C-5ABF80B51968}" srcId="{0346C9CC-52B5-45EB-978B-5B5284FB1954}" destId="{5B62C22C-2802-4577-BBF2-86249C5D4F68}" srcOrd="0" destOrd="0" parTransId="{895CEE97-1B82-434F-8B56-985B79C4E9D5}" sibTransId="{95C477B1-111C-4A9B-A501-D6F08AF53F1C}"/>
    <dgm:cxn modelId="{47B678B8-59D5-4F72-A636-6B3F21329A77}" type="presParOf" srcId="{07FABE73-898C-4C56-A7E1-A8BE3162CD8D}" destId="{0713AAE4-39A4-46B8-ABD8-551B67FBD9BB}" srcOrd="0" destOrd="0" presId="urn:microsoft.com/office/officeart/2005/8/layout/list1"/>
    <dgm:cxn modelId="{7A56D570-7A8A-47D2-B612-A20B70FEA843}" type="presParOf" srcId="{0713AAE4-39A4-46B8-ABD8-551B67FBD9BB}" destId="{1D0C1D3D-C42E-4CA8-B71F-356E434F0FE2}" srcOrd="0" destOrd="0" presId="urn:microsoft.com/office/officeart/2005/8/layout/list1"/>
    <dgm:cxn modelId="{4CFF9C21-DD90-4B99-B114-0831E1EC9325}" type="presParOf" srcId="{0713AAE4-39A4-46B8-ABD8-551B67FBD9BB}" destId="{4B85AF7B-0AAC-4903-864B-0EDBBB5626C1}" srcOrd="1" destOrd="0" presId="urn:microsoft.com/office/officeart/2005/8/layout/list1"/>
    <dgm:cxn modelId="{CC4093AD-C41E-481C-B8FF-0EB5607D2166}" type="presParOf" srcId="{07FABE73-898C-4C56-A7E1-A8BE3162CD8D}" destId="{C651FC0D-16AB-4EF6-B132-9942DB073F9C}" srcOrd="1" destOrd="0" presId="urn:microsoft.com/office/officeart/2005/8/layout/list1"/>
    <dgm:cxn modelId="{CEA42BE6-248E-4A6E-B88E-14D9351061B6}" type="presParOf" srcId="{07FABE73-898C-4C56-A7E1-A8BE3162CD8D}" destId="{C94DD04F-A6ED-4CE2-BB58-9FABA0CCA2B9}" srcOrd="2" destOrd="0" presId="urn:microsoft.com/office/officeart/2005/8/layout/list1"/>
    <dgm:cxn modelId="{BB5261D6-D9C6-4C1D-8467-C6AE4E170506}" type="presParOf" srcId="{07FABE73-898C-4C56-A7E1-A8BE3162CD8D}" destId="{34B55907-43A1-46F5-98F4-43F1226EE233}" srcOrd="3" destOrd="0" presId="urn:microsoft.com/office/officeart/2005/8/layout/list1"/>
    <dgm:cxn modelId="{60DF8F58-BD0E-4C32-BF6D-811F26D4201A}" type="presParOf" srcId="{07FABE73-898C-4C56-A7E1-A8BE3162CD8D}" destId="{EDC370E6-A62A-48ED-84B7-39E220D84B48}" srcOrd="4" destOrd="0" presId="urn:microsoft.com/office/officeart/2005/8/layout/list1"/>
    <dgm:cxn modelId="{5682B4D7-6A81-41C8-A8D0-AA93B541F6D2}" type="presParOf" srcId="{EDC370E6-A62A-48ED-84B7-39E220D84B48}" destId="{8920D2E5-D6BF-4755-ABE5-25FF0B8CFD35}" srcOrd="0" destOrd="0" presId="urn:microsoft.com/office/officeart/2005/8/layout/list1"/>
    <dgm:cxn modelId="{9365D5D5-14B9-4260-81FE-8CFB24E93FD2}" type="presParOf" srcId="{EDC370E6-A62A-48ED-84B7-39E220D84B48}" destId="{DA6BAF45-A10A-41F4-B5B4-47DDCBFD7D51}" srcOrd="1" destOrd="0" presId="urn:microsoft.com/office/officeart/2005/8/layout/list1"/>
    <dgm:cxn modelId="{3233037D-0660-45E6-9B7E-8190D5D68520}" type="presParOf" srcId="{07FABE73-898C-4C56-A7E1-A8BE3162CD8D}" destId="{8D239C57-E1AB-4DA2-945B-292FF2354903}" srcOrd="5" destOrd="0" presId="urn:microsoft.com/office/officeart/2005/8/layout/list1"/>
    <dgm:cxn modelId="{D8F49FC7-83C0-4274-91A0-20ED87F931D5}" type="presParOf" srcId="{07FABE73-898C-4C56-A7E1-A8BE3162CD8D}" destId="{4CC519FC-CDD7-4A98-B372-FEB2C683BE9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D363C3-14B8-47ED-B3E8-C34F349194C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89E6832-2BF0-40AA-97F9-7FD3336FBE42}">
      <dgm:prSet custT="1"/>
      <dgm:spPr/>
      <dgm:t>
        <a:bodyPr/>
        <a:lstStyle/>
        <a:p>
          <a:r>
            <a:rPr lang="en-US" sz="2000" dirty="0"/>
            <a:t>A study of Acts reveals that laypersons affected early church planting (8: 1, 4). </a:t>
          </a:r>
        </a:p>
      </dgm:t>
    </dgm:pt>
    <dgm:pt modelId="{7CCEB9D3-ECAE-4319-B259-093FEA9B5E70}" type="parTrans" cxnId="{ADC1C1F2-34A4-43A4-9676-FF2A00F98ED9}">
      <dgm:prSet/>
      <dgm:spPr/>
      <dgm:t>
        <a:bodyPr/>
        <a:lstStyle/>
        <a:p>
          <a:endParaRPr lang="en-US"/>
        </a:p>
      </dgm:t>
    </dgm:pt>
    <dgm:pt modelId="{F604F0DF-0FBC-4891-B863-C38083C06B26}" type="sibTrans" cxnId="{ADC1C1F2-34A4-43A4-9676-FF2A00F98ED9}">
      <dgm:prSet/>
      <dgm:spPr/>
      <dgm:t>
        <a:bodyPr/>
        <a:lstStyle/>
        <a:p>
          <a:endParaRPr lang="en-US"/>
        </a:p>
      </dgm:t>
    </dgm:pt>
    <dgm:pt modelId="{6504AB27-1FB5-4558-8232-7BE35F37D67E}">
      <dgm:prSet custT="1"/>
      <dgm:spPr/>
      <dgm:t>
        <a:bodyPr/>
        <a:lstStyle/>
        <a:p>
          <a:r>
            <a:rPr lang="en-US" sz="2000" dirty="0"/>
            <a:t>They performed mass evangelism (8: 5–6, 12) as well as village evangelism (8: 25). </a:t>
          </a:r>
        </a:p>
      </dgm:t>
    </dgm:pt>
    <dgm:pt modelId="{DE1A2A68-64A7-442C-8D67-2B650CCA2A9D}" type="parTrans" cxnId="{9B4F08D0-5E42-4F3A-94CC-91F0B22F5F98}">
      <dgm:prSet/>
      <dgm:spPr/>
      <dgm:t>
        <a:bodyPr/>
        <a:lstStyle/>
        <a:p>
          <a:endParaRPr lang="en-US"/>
        </a:p>
      </dgm:t>
    </dgm:pt>
    <dgm:pt modelId="{C2AE862F-FF78-41B3-BFD0-6D99F938309F}" type="sibTrans" cxnId="{9B4F08D0-5E42-4F3A-94CC-91F0B22F5F98}">
      <dgm:prSet/>
      <dgm:spPr/>
      <dgm:t>
        <a:bodyPr/>
        <a:lstStyle/>
        <a:p>
          <a:endParaRPr lang="en-US"/>
        </a:p>
      </dgm:t>
    </dgm:pt>
    <dgm:pt modelId="{DAA3B6E1-AD37-4291-92A6-21A4824E9A16}">
      <dgm:prSet custT="1"/>
      <dgm:spPr/>
      <dgm:t>
        <a:bodyPr/>
        <a:lstStyle/>
        <a:p>
          <a:r>
            <a:rPr lang="en-US" sz="2000" dirty="0"/>
            <a:t>Through this lay movement churches multiplied (9: 31). </a:t>
          </a:r>
        </a:p>
      </dgm:t>
    </dgm:pt>
    <dgm:pt modelId="{20C67CC4-5206-418B-A8E2-BA4A4BAC81A6}" type="parTrans" cxnId="{B0CA139B-1E27-4AD1-A051-BDE141CD33DD}">
      <dgm:prSet/>
      <dgm:spPr/>
      <dgm:t>
        <a:bodyPr/>
        <a:lstStyle/>
        <a:p>
          <a:endParaRPr lang="en-US"/>
        </a:p>
      </dgm:t>
    </dgm:pt>
    <dgm:pt modelId="{9DA8F063-1B14-45E7-8A20-CCCD74FAC3E5}" type="sibTrans" cxnId="{B0CA139B-1E27-4AD1-A051-BDE141CD33DD}">
      <dgm:prSet/>
      <dgm:spPr/>
      <dgm:t>
        <a:bodyPr/>
        <a:lstStyle/>
        <a:p>
          <a:endParaRPr lang="en-US"/>
        </a:p>
      </dgm:t>
    </dgm:pt>
    <dgm:pt modelId="{6A60B89E-99F9-4AF4-94A6-CA89FE756277}">
      <dgm:prSet/>
      <dgm:spPr/>
      <dgm:t>
        <a:bodyPr/>
        <a:lstStyle/>
        <a:p>
          <a:r>
            <a:rPr lang="en-US" dirty="0"/>
            <a:t>Miracles enhanced the growth of the church (9: 35–42), and salvation reached increasing numbers of Gentiles (10: 44–48). </a:t>
          </a:r>
        </a:p>
      </dgm:t>
    </dgm:pt>
    <dgm:pt modelId="{E407F653-D99D-47BB-905B-C3E82D768E8F}" type="parTrans" cxnId="{F9963B75-23FA-4F60-967F-D781E05DC032}">
      <dgm:prSet/>
      <dgm:spPr/>
      <dgm:t>
        <a:bodyPr/>
        <a:lstStyle/>
        <a:p>
          <a:endParaRPr lang="en-US"/>
        </a:p>
      </dgm:t>
    </dgm:pt>
    <dgm:pt modelId="{C142896E-D504-43D1-86E1-51B9FB1E5477}" type="sibTrans" cxnId="{F9963B75-23FA-4F60-967F-D781E05DC032}">
      <dgm:prSet/>
      <dgm:spPr/>
      <dgm:t>
        <a:bodyPr/>
        <a:lstStyle/>
        <a:p>
          <a:endParaRPr lang="en-US"/>
        </a:p>
      </dgm:t>
    </dgm:pt>
    <dgm:pt modelId="{CCB7E355-7DE0-4FCC-A2B4-6C97B43A1EF8}">
      <dgm:prSet/>
      <dgm:spPr/>
      <dgm:t>
        <a:bodyPr/>
        <a:lstStyle/>
        <a:p>
          <a:r>
            <a:rPr lang="en-US" dirty="0"/>
            <a:t>Later lay Christians from Jerusalem witnessed about Christ and planted a Gentile-Jewish church in Antioch (Acts 11: 20–21). </a:t>
          </a:r>
        </a:p>
      </dgm:t>
    </dgm:pt>
    <dgm:pt modelId="{06FCDFF4-2547-4CB7-988D-CDA758AAAAD7}" type="parTrans" cxnId="{D7B43A46-0B91-44DD-B5F7-5528C68BA5C4}">
      <dgm:prSet/>
      <dgm:spPr/>
      <dgm:t>
        <a:bodyPr/>
        <a:lstStyle/>
        <a:p>
          <a:endParaRPr lang="en-US"/>
        </a:p>
      </dgm:t>
    </dgm:pt>
    <dgm:pt modelId="{8BAC2569-F612-46FD-9531-47122EC72588}" type="sibTrans" cxnId="{D7B43A46-0B91-44DD-B5F7-5528C68BA5C4}">
      <dgm:prSet/>
      <dgm:spPr/>
      <dgm:t>
        <a:bodyPr/>
        <a:lstStyle/>
        <a:p>
          <a:endParaRPr lang="en-US"/>
        </a:p>
      </dgm:t>
    </dgm:pt>
    <dgm:pt modelId="{30F68526-5195-4BF8-940F-78226DA06DB5}" type="pres">
      <dgm:prSet presAssocID="{3FD363C3-14B8-47ED-B3E8-C34F349194CD}" presName="diagram" presStyleCnt="0">
        <dgm:presLayoutVars>
          <dgm:dir/>
          <dgm:resizeHandles val="exact"/>
        </dgm:presLayoutVars>
      </dgm:prSet>
      <dgm:spPr/>
    </dgm:pt>
    <dgm:pt modelId="{E693B551-0A60-4FC5-9D71-8F225A89B029}" type="pres">
      <dgm:prSet presAssocID="{E89E6832-2BF0-40AA-97F9-7FD3336FBE42}" presName="node" presStyleLbl="node1" presStyleIdx="0" presStyleCnt="5" custScaleY="131776" custLinFactNeighborX="1607" custLinFactNeighborY="-8805">
        <dgm:presLayoutVars>
          <dgm:bulletEnabled val="1"/>
        </dgm:presLayoutVars>
      </dgm:prSet>
      <dgm:spPr/>
    </dgm:pt>
    <dgm:pt modelId="{E51750FA-B2AB-427A-80D4-59D465A0A556}" type="pres">
      <dgm:prSet presAssocID="{F604F0DF-0FBC-4891-B863-C38083C06B26}" presName="sibTrans" presStyleCnt="0"/>
      <dgm:spPr/>
    </dgm:pt>
    <dgm:pt modelId="{225D7485-645A-48B1-B32B-8725D92E15D6}" type="pres">
      <dgm:prSet presAssocID="{6504AB27-1FB5-4558-8232-7BE35F37D67E}" presName="node" presStyleLbl="node1" presStyleIdx="1" presStyleCnt="5" custScaleY="133115" custLinFactNeighborX="-402" custLinFactNeighborY="-8135">
        <dgm:presLayoutVars>
          <dgm:bulletEnabled val="1"/>
        </dgm:presLayoutVars>
      </dgm:prSet>
      <dgm:spPr/>
    </dgm:pt>
    <dgm:pt modelId="{FB4F2C5D-0C2A-4DBE-8FB1-B68EEAC40682}" type="pres">
      <dgm:prSet presAssocID="{C2AE862F-FF78-41B3-BFD0-6D99F938309F}" presName="sibTrans" presStyleCnt="0"/>
      <dgm:spPr/>
    </dgm:pt>
    <dgm:pt modelId="{34D2E64B-55CF-44EF-96F9-986F2AB48DE1}" type="pres">
      <dgm:prSet presAssocID="{DAA3B6E1-AD37-4291-92A6-21A4824E9A16}" presName="node" presStyleLbl="node1" presStyleIdx="2" presStyleCnt="5" custScaleY="131335" custLinFactNeighborX="-1205" custLinFactNeighborY="-7686">
        <dgm:presLayoutVars>
          <dgm:bulletEnabled val="1"/>
        </dgm:presLayoutVars>
      </dgm:prSet>
      <dgm:spPr/>
    </dgm:pt>
    <dgm:pt modelId="{14875519-2880-4141-B257-83C8927D2F80}" type="pres">
      <dgm:prSet presAssocID="{9DA8F063-1B14-45E7-8A20-CCCD74FAC3E5}" presName="sibTrans" presStyleCnt="0"/>
      <dgm:spPr/>
    </dgm:pt>
    <dgm:pt modelId="{001D39FD-47EE-4C7F-A9D8-F220812E2361}" type="pres">
      <dgm:prSet presAssocID="{6A60B89E-99F9-4AF4-94A6-CA89FE756277}" presName="node" presStyleLbl="node1" presStyleIdx="3" presStyleCnt="5" custScaleY="142493" custLinFactNeighborX="-33339" custLinFactNeighborY="-2008">
        <dgm:presLayoutVars>
          <dgm:bulletEnabled val="1"/>
        </dgm:presLayoutVars>
      </dgm:prSet>
      <dgm:spPr/>
    </dgm:pt>
    <dgm:pt modelId="{E08C0ADA-6C34-43C9-A262-1A28DF9F824D}" type="pres">
      <dgm:prSet presAssocID="{C142896E-D504-43D1-86E1-51B9FB1E5477}" presName="sibTrans" presStyleCnt="0"/>
      <dgm:spPr/>
    </dgm:pt>
    <dgm:pt modelId="{E577F14B-1056-496F-82AF-A25DDF619B43}" type="pres">
      <dgm:prSet presAssocID="{CCB7E355-7DE0-4FCC-A2B4-6C97B43A1EF8}" presName="node" presStyleLbl="node1" presStyleIdx="4" presStyleCnt="5" custScaleY="137137" custLinFactNeighborX="26912" custLinFactNeighborY="-2008">
        <dgm:presLayoutVars>
          <dgm:bulletEnabled val="1"/>
        </dgm:presLayoutVars>
      </dgm:prSet>
      <dgm:spPr/>
    </dgm:pt>
  </dgm:ptLst>
  <dgm:cxnLst>
    <dgm:cxn modelId="{D7B43A46-0B91-44DD-B5F7-5528C68BA5C4}" srcId="{3FD363C3-14B8-47ED-B3E8-C34F349194CD}" destId="{CCB7E355-7DE0-4FCC-A2B4-6C97B43A1EF8}" srcOrd="4" destOrd="0" parTransId="{06FCDFF4-2547-4CB7-988D-CDA758AAAAD7}" sibTransId="{8BAC2569-F612-46FD-9531-47122EC72588}"/>
    <dgm:cxn modelId="{1E455360-D1D0-4CEC-BC8F-CD7F67F709D5}" type="presOf" srcId="{6504AB27-1FB5-4558-8232-7BE35F37D67E}" destId="{225D7485-645A-48B1-B32B-8725D92E15D6}" srcOrd="0" destOrd="0" presId="urn:microsoft.com/office/officeart/2005/8/layout/default"/>
    <dgm:cxn modelId="{F9963B75-23FA-4F60-967F-D781E05DC032}" srcId="{3FD363C3-14B8-47ED-B3E8-C34F349194CD}" destId="{6A60B89E-99F9-4AF4-94A6-CA89FE756277}" srcOrd="3" destOrd="0" parTransId="{E407F653-D99D-47BB-905B-C3E82D768E8F}" sibTransId="{C142896E-D504-43D1-86E1-51B9FB1E5477}"/>
    <dgm:cxn modelId="{ED791E87-0F0E-4A43-A36F-0C33109D65CF}" type="presOf" srcId="{3FD363C3-14B8-47ED-B3E8-C34F349194CD}" destId="{30F68526-5195-4BF8-940F-78226DA06DB5}" srcOrd="0" destOrd="0" presId="urn:microsoft.com/office/officeart/2005/8/layout/default"/>
    <dgm:cxn modelId="{B0CA139B-1E27-4AD1-A051-BDE141CD33DD}" srcId="{3FD363C3-14B8-47ED-B3E8-C34F349194CD}" destId="{DAA3B6E1-AD37-4291-92A6-21A4824E9A16}" srcOrd="2" destOrd="0" parTransId="{20C67CC4-5206-418B-A8E2-BA4A4BAC81A6}" sibTransId="{9DA8F063-1B14-45E7-8A20-CCCD74FAC3E5}"/>
    <dgm:cxn modelId="{795899B6-5D25-448D-B2B7-CA0637C597E2}" type="presOf" srcId="{DAA3B6E1-AD37-4291-92A6-21A4824E9A16}" destId="{34D2E64B-55CF-44EF-96F9-986F2AB48DE1}" srcOrd="0" destOrd="0" presId="urn:microsoft.com/office/officeart/2005/8/layout/default"/>
    <dgm:cxn modelId="{E8D8FAC0-77C2-4C25-B127-B4B5E8E2E896}" type="presOf" srcId="{E89E6832-2BF0-40AA-97F9-7FD3336FBE42}" destId="{E693B551-0A60-4FC5-9D71-8F225A89B029}" srcOrd="0" destOrd="0" presId="urn:microsoft.com/office/officeart/2005/8/layout/default"/>
    <dgm:cxn modelId="{9B4F08D0-5E42-4F3A-94CC-91F0B22F5F98}" srcId="{3FD363C3-14B8-47ED-B3E8-C34F349194CD}" destId="{6504AB27-1FB5-4558-8232-7BE35F37D67E}" srcOrd="1" destOrd="0" parTransId="{DE1A2A68-64A7-442C-8D67-2B650CCA2A9D}" sibTransId="{C2AE862F-FF78-41B3-BFD0-6D99F938309F}"/>
    <dgm:cxn modelId="{317424D3-6664-4222-94F4-44246C4B5CE9}" type="presOf" srcId="{6A60B89E-99F9-4AF4-94A6-CA89FE756277}" destId="{001D39FD-47EE-4C7F-A9D8-F220812E2361}" srcOrd="0" destOrd="0" presId="urn:microsoft.com/office/officeart/2005/8/layout/default"/>
    <dgm:cxn modelId="{64A4B5EE-A25D-4350-9DD5-10FFCC211EF7}" type="presOf" srcId="{CCB7E355-7DE0-4FCC-A2B4-6C97B43A1EF8}" destId="{E577F14B-1056-496F-82AF-A25DDF619B43}" srcOrd="0" destOrd="0" presId="urn:microsoft.com/office/officeart/2005/8/layout/default"/>
    <dgm:cxn modelId="{ADC1C1F2-34A4-43A4-9676-FF2A00F98ED9}" srcId="{3FD363C3-14B8-47ED-B3E8-C34F349194CD}" destId="{E89E6832-2BF0-40AA-97F9-7FD3336FBE42}" srcOrd="0" destOrd="0" parTransId="{7CCEB9D3-ECAE-4319-B259-093FEA9B5E70}" sibTransId="{F604F0DF-0FBC-4891-B863-C38083C06B26}"/>
    <dgm:cxn modelId="{746A8099-B10F-47A0-A386-19CA7555839A}" type="presParOf" srcId="{30F68526-5195-4BF8-940F-78226DA06DB5}" destId="{E693B551-0A60-4FC5-9D71-8F225A89B029}" srcOrd="0" destOrd="0" presId="urn:microsoft.com/office/officeart/2005/8/layout/default"/>
    <dgm:cxn modelId="{9C0C2D1C-FF83-4D8D-9C27-B0815407CE25}" type="presParOf" srcId="{30F68526-5195-4BF8-940F-78226DA06DB5}" destId="{E51750FA-B2AB-427A-80D4-59D465A0A556}" srcOrd="1" destOrd="0" presId="urn:microsoft.com/office/officeart/2005/8/layout/default"/>
    <dgm:cxn modelId="{4AA4F727-E9E9-474F-9F2D-9D7F6EEDC535}" type="presParOf" srcId="{30F68526-5195-4BF8-940F-78226DA06DB5}" destId="{225D7485-645A-48B1-B32B-8725D92E15D6}" srcOrd="2" destOrd="0" presId="urn:microsoft.com/office/officeart/2005/8/layout/default"/>
    <dgm:cxn modelId="{59625F58-D5E5-4B5E-9BBF-498F2A1A1D41}" type="presParOf" srcId="{30F68526-5195-4BF8-940F-78226DA06DB5}" destId="{FB4F2C5D-0C2A-4DBE-8FB1-B68EEAC40682}" srcOrd="3" destOrd="0" presId="urn:microsoft.com/office/officeart/2005/8/layout/default"/>
    <dgm:cxn modelId="{C2C87309-E4D8-4DB2-B84A-A76224DCD826}" type="presParOf" srcId="{30F68526-5195-4BF8-940F-78226DA06DB5}" destId="{34D2E64B-55CF-44EF-96F9-986F2AB48DE1}" srcOrd="4" destOrd="0" presId="urn:microsoft.com/office/officeart/2005/8/layout/default"/>
    <dgm:cxn modelId="{8989727A-BC11-4B8F-A890-5E0970A86B90}" type="presParOf" srcId="{30F68526-5195-4BF8-940F-78226DA06DB5}" destId="{14875519-2880-4141-B257-83C8927D2F80}" srcOrd="5" destOrd="0" presId="urn:microsoft.com/office/officeart/2005/8/layout/default"/>
    <dgm:cxn modelId="{A0EE23F0-907A-424E-95D9-3DB8581FEE2B}" type="presParOf" srcId="{30F68526-5195-4BF8-940F-78226DA06DB5}" destId="{001D39FD-47EE-4C7F-A9D8-F220812E2361}" srcOrd="6" destOrd="0" presId="urn:microsoft.com/office/officeart/2005/8/layout/default"/>
    <dgm:cxn modelId="{8C6CF3DA-C514-4E15-8DF5-752CB8D95251}" type="presParOf" srcId="{30F68526-5195-4BF8-940F-78226DA06DB5}" destId="{E08C0ADA-6C34-43C9-A262-1A28DF9F824D}" srcOrd="7" destOrd="0" presId="urn:microsoft.com/office/officeart/2005/8/layout/default"/>
    <dgm:cxn modelId="{7F38E2E2-9D7C-4ED7-9169-44505DF90708}" type="presParOf" srcId="{30F68526-5195-4BF8-940F-78226DA06DB5}" destId="{E577F14B-1056-496F-82AF-A25DDF619B4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54087A-3E8C-428A-B47C-0142E2B1FF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0DF975-473B-4386-B442-F48FF7C2CFE5}">
      <dgm:prSet/>
      <dgm:spPr/>
      <dgm:t>
        <a:bodyPr/>
        <a:lstStyle/>
        <a:p>
          <a:r>
            <a:rPr lang="en-US" dirty="0">
              <a:latin typeface="Times New Roman" panose="02020603050405020304" pitchFamily="18" charset="0"/>
              <a:cs typeface="Times New Roman" panose="02020603050405020304" pitchFamily="18" charset="0"/>
            </a:rPr>
            <a:t>5. Paul was a flexible, risk-taking pioneer (1 Cor 9: 19–21). </a:t>
          </a:r>
        </a:p>
      </dgm:t>
    </dgm:pt>
    <dgm:pt modelId="{F02991E6-F5FD-4EE3-9963-F8E91E22B977}" type="parTrans" cxnId="{672B0DCD-4481-47BA-878C-06DB230CB6F4}">
      <dgm:prSet/>
      <dgm:spPr/>
      <dgm:t>
        <a:bodyPr/>
        <a:lstStyle/>
        <a:p>
          <a:endParaRPr lang="en-US"/>
        </a:p>
      </dgm:t>
    </dgm:pt>
    <dgm:pt modelId="{7C248FFA-40CD-4008-98EB-66C33CEFDC83}" type="sibTrans" cxnId="{672B0DCD-4481-47BA-878C-06DB230CB6F4}">
      <dgm:prSet/>
      <dgm:spPr/>
      <dgm:t>
        <a:bodyPr/>
        <a:lstStyle/>
        <a:p>
          <a:endParaRPr lang="en-US"/>
        </a:p>
      </dgm:t>
    </dgm:pt>
    <dgm:pt modelId="{61A22D8E-D059-4B30-AA9C-6BBE037DBD9B}">
      <dgm:prSet/>
      <dgm:spPr/>
      <dgm:t>
        <a:bodyPr/>
        <a:lstStyle/>
        <a:p>
          <a:r>
            <a:rPr lang="en-US" dirty="0">
              <a:latin typeface="Times New Roman" panose="02020603050405020304" pitchFamily="18" charset="0"/>
              <a:cs typeface="Times New Roman" panose="02020603050405020304" pitchFamily="18" charset="0"/>
            </a:rPr>
            <a:t>He constantly penetrated new territory (Rom 15: 20). </a:t>
          </a:r>
        </a:p>
      </dgm:t>
    </dgm:pt>
    <dgm:pt modelId="{540A732F-CE57-4D8D-B791-8259AB01D7FD}" type="parTrans" cxnId="{E6904525-1459-4A88-A46C-2D51D3E2A067}">
      <dgm:prSet/>
      <dgm:spPr/>
      <dgm:t>
        <a:bodyPr/>
        <a:lstStyle/>
        <a:p>
          <a:endParaRPr lang="en-US"/>
        </a:p>
      </dgm:t>
    </dgm:pt>
    <dgm:pt modelId="{DA28781C-50A1-4152-8600-ECAA6D88F6FB}" type="sibTrans" cxnId="{E6904525-1459-4A88-A46C-2D51D3E2A067}">
      <dgm:prSet/>
      <dgm:spPr/>
      <dgm:t>
        <a:bodyPr/>
        <a:lstStyle/>
        <a:p>
          <a:endParaRPr lang="en-US"/>
        </a:p>
      </dgm:t>
    </dgm:pt>
    <dgm:pt modelId="{E33BF5B5-5421-4141-BBEC-4DC5DD1E4FB0}">
      <dgm:prSet/>
      <dgm:spPr/>
      <dgm:t>
        <a:bodyPr/>
        <a:lstStyle/>
        <a:p>
          <a:r>
            <a:rPr lang="en-US" dirty="0">
              <a:latin typeface="Times New Roman" panose="02020603050405020304" pitchFamily="18" charset="0"/>
              <a:cs typeface="Times New Roman" panose="02020603050405020304" pitchFamily="18" charset="0"/>
            </a:rPr>
            <a:t>He focused on finding a new group (Rom 11: 1–14). </a:t>
          </a:r>
        </a:p>
      </dgm:t>
    </dgm:pt>
    <dgm:pt modelId="{D9386D40-AC7D-4BCA-9E85-E1AC59D1B747}" type="parTrans" cxnId="{CD5F69E7-434D-471A-AD3C-6511EC3245B8}">
      <dgm:prSet/>
      <dgm:spPr/>
      <dgm:t>
        <a:bodyPr/>
        <a:lstStyle/>
        <a:p>
          <a:endParaRPr lang="en-US"/>
        </a:p>
      </dgm:t>
    </dgm:pt>
    <dgm:pt modelId="{84655970-CA6B-4109-8B4E-F61E9856FD68}" type="sibTrans" cxnId="{CD5F69E7-434D-471A-AD3C-6511EC3245B8}">
      <dgm:prSet/>
      <dgm:spPr/>
      <dgm:t>
        <a:bodyPr/>
        <a:lstStyle/>
        <a:p>
          <a:endParaRPr lang="en-US"/>
        </a:p>
      </dgm:t>
    </dgm:pt>
    <dgm:pt modelId="{AA165728-9C1C-4B09-BD1D-12F2960799E5}">
      <dgm:prSet/>
      <dgm:spPr/>
      <dgm:t>
        <a:bodyPr/>
        <a:lstStyle/>
        <a:p>
          <a:r>
            <a:rPr lang="en-US" dirty="0">
              <a:latin typeface="Times New Roman" panose="02020603050405020304" pitchFamily="18" charset="0"/>
              <a:cs typeface="Times New Roman" panose="02020603050405020304" pitchFamily="18" charset="0"/>
            </a:rPr>
            <a:t>He pioneered new methods of ministry (Acts 13). </a:t>
          </a:r>
        </a:p>
      </dgm:t>
    </dgm:pt>
    <dgm:pt modelId="{18D645EA-FC93-4CE7-8514-ADF1575FFFF6}" type="parTrans" cxnId="{C71C5C7C-7541-4983-AE1B-98AFA4EEC879}">
      <dgm:prSet/>
      <dgm:spPr/>
      <dgm:t>
        <a:bodyPr/>
        <a:lstStyle/>
        <a:p>
          <a:endParaRPr lang="en-US"/>
        </a:p>
      </dgm:t>
    </dgm:pt>
    <dgm:pt modelId="{58AEC502-2893-469C-9C4B-65B32011FA57}" type="sibTrans" cxnId="{C71C5C7C-7541-4983-AE1B-98AFA4EEC879}">
      <dgm:prSet/>
      <dgm:spPr/>
      <dgm:t>
        <a:bodyPr/>
        <a:lstStyle/>
        <a:p>
          <a:endParaRPr lang="en-US"/>
        </a:p>
      </dgm:t>
    </dgm:pt>
    <dgm:pt modelId="{93F041E5-D36A-4FAC-B93B-A701C2756303}" type="pres">
      <dgm:prSet presAssocID="{9154087A-3E8C-428A-B47C-0142E2B1FFA7}" presName="linear" presStyleCnt="0">
        <dgm:presLayoutVars>
          <dgm:animLvl val="lvl"/>
          <dgm:resizeHandles val="exact"/>
        </dgm:presLayoutVars>
      </dgm:prSet>
      <dgm:spPr/>
    </dgm:pt>
    <dgm:pt modelId="{B89A7BFD-4510-4BF5-9629-9D69CBCECB72}" type="pres">
      <dgm:prSet presAssocID="{B20DF975-473B-4386-B442-F48FF7C2CFE5}" presName="parentText" presStyleLbl="node1" presStyleIdx="0" presStyleCnt="4">
        <dgm:presLayoutVars>
          <dgm:chMax val="0"/>
          <dgm:bulletEnabled val="1"/>
        </dgm:presLayoutVars>
      </dgm:prSet>
      <dgm:spPr/>
    </dgm:pt>
    <dgm:pt modelId="{100E3FC1-DDB1-4AA3-BAF0-E33384BE0982}" type="pres">
      <dgm:prSet presAssocID="{7C248FFA-40CD-4008-98EB-66C33CEFDC83}" presName="spacer" presStyleCnt="0"/>
      <dgm:spPr/>
    </dgm:pt>
    <dgm:pt modelId="{A24B5B74-97D8-4865-BB5C-538CA98006CB}" type="pres">
      <dgm:prSet presAssocID="{61A22D8E-D059-4B30-AA9C-6BBE037DBD9B}" presName="parentText" presStyleLbl="node1" presStyleIdx="1" presStyleCnt="4">
        <dgm:presLayoutVars>
          <dgm:chMax val="0"/>
          <dgm:bulletEnabled val="1"/>
        </dgm:presLayoutVars>
      </dgm:prSet>
      <dgm:spPr/>
    </dgm:pt>
    <dgm:pt modelId="{D8E00B8C-3C59-4C5B-8155-B66D3A1495DF}" type="pres">
      <dgm:prSet presAssocID="{DA28781C-50A1-4152-8600-ECAA6D88F6FB}" presName="spacer" presStyleCnt="0"/>
      <dgm:spPr/>
    </dgm:pt>
    <dgm:pt modelId="{EA28ABC6-55C1-43B8-B99C-103999308A58}" type="pres">
      <dgm:prSet presAssocID="{E33BF5B5-5421-4141-BBEC-4DC5DD1E4FB0}" presName="parentText" presStyleLbl="node1" presStyleIdx="2" presStyleCnt="4">
        <dgm:presLayoutVars>
          <dgm:chMax val="0"/>
          <dgm:bulletEnabled val="1"/>
        </dgm:presLayoutVars>
      </dgm:prSet>
      <dgm:spPr/>
    </dgm:pt>
    <dgm:pt modelId="{F682ABF5-BEF3-46A2-A7C5-D41B13331313}" type="pres">
      <dgm:prSet presAssocID="{84655970-CA6B-4109-8B4E-F61E9856FD68}" presName="spacer" presStyleCnt="0"/>
      <dgm:spPr/>
    </dgm:pt>
    <dgm:pt modelId="{069AF6FE-2DD2-42BC-B0E6-76C266ECC0D7}" type="pres">
      <dgm:prSet presAssocID="{AA165728-9C1C-4B09-BD1D-12F2960799E5}" presName="parentText" presStyleLbl="node1" presStyleIdx="3" presStyleCnt="4">
        <dgm:presLayoutVars>
          <dgm:chMax val="0"/>
          <dgm:bulletEnabled val="1"/>
        </dgm:presLayoutVars>
      </dgm:prSet>
      <dgm:spPr/>
    </dgm:pt>
  </dgm:ptLst>
  <dgm:cxnLst>
    <dgm:cxn modelId="{DB328F1B-2711-4C51-90C8-26DF576E97DD}" type="presOf" srcId="{AA165728-9C1C-4B09-BD1D-12F2960799E5}" destId="{069AF6FE-2DD2-42BC-B0E6-76C266ECC0D7}" srcOrd="0" destOrd="0" presId="urn:microsoft.com/office/officeart/2005/8/layout/vList2"/>
    <dgm:cxn modelId="{E6904525-1459-4A88-A46C-2D51D3E2A067}" srcId="{9154087A-3E8C-428A-B47C-0142E2B1FFA7}" destId="{61A22D8E-D059-4B30-AA9C-6BBE037DBD9B}" srcOrd="1" destOrd="0" parTransId="{540A732F-CE57-4D8D-B791-8259AB01D7FD}" sibTransId="{DA28781C-50A1-4152-8600-ECAA6D88F6FB}"/>
    <dgm:cxn modelId="{602D6D43-5EB0-47AB-BC87-4FC1775B6839}" type="presOf" srcId="{9154087A-3E8C-428A-B47C-0142E2B1FFA7}" destId="{93F041E5-D36A-4FAC-B93B-A701C2756303}" srcOrd="0" destOrd="0" presId="urn:microsoft.com/office/officeart/2005/8/layout/vList2"/>
    <dgm:cxn modelId="{C71C5C7C-7541-4983-AE1B-98AFA4EEC879}" srcId="{9154087A-3E8C-428A-B47C-0142E2B1FFA7}" destId="{AA165728-9C1C-4B09-BD1D-12F2960799E5}" srcOrd="3" destOrd="0" parTransId="{18D645EA-FC93-4CE7-8514-ADF1575FFFF6}" sibTransId="{58AEC502-2893-469C-9C4B-65B32011FA57}"/>
    <dgm:cxn modelId="{B17D29A4-411C-4A34-9B76-61E5DAD8D458}" type="presOf" srcId="{B20DF975-473B-4386-B442-F48FF7C2CFE5}" destId="{B89A7BFD-4510-4BF5-9629-9D69CBCECB72}" srcOrd="0" destOrd="0" presId="urn:microsoft.com/office/officeart/2005/8/layout/vList2"/>
    <dgm:cxn modelId="{7A8472A9-D694-4F66-9057-CE9B8445E214}" type="presOf" srcId="{61A22D8E-D059-4B30-AA9C-6BBE037DBD9B}" destId="{A24B5B74-97D8-4865-BB5C-538CA98006CB}" srcOrd="0" destOrd="0" presId="urn:microsoft.com/office/officeart/2005/8/layout/vList2"/>
    <dgm:cxn modelId="{E5E959AF-F470-486D-AA24-EB15646205DD}" type="presOf" srcId="{E33BF5B5-5421-4141-BBEC-4DC5DD1E4FB0}" destId="{EA28ABC6-55C1-43B8-B99C-103999308A58}" srcOrd="0" destOrd="0" presId="urn:microsoft.com/office/officeart/2005/8/layout/vList2"/>
    <dgm:cxn modelId="{672B0DCD-4481-47BA-878C-06DB230CB6F4}" srcId="{9154087A-3E8C-428A-B47C-0142E2B1FFA7}" destId="{B20DF975-473B-4386-B442-F48FF7C2CFE5}" srcOrd="0" destOrd="0" parTransId="{F02991E6-F5FD-4EE3-9963-F8E91E22B977}" sibTransId="{7C248FFA-40CD-4008-98EB-66C33CEFDC83}"/>
    <dgm:cxn modelId="{CD5F69E7-434D-471A-AD3C-6511EC3245B8}" srcId="{9154087A-3E8C-428A-B47C-0142E2B1FFA7}" destId="{E33BF5B5-5421-4141-BBEC-4DC5DD1E4FB0}" srcOrd="2" destOrd="0" parTransId="{D9386D40-AC7D-4BCA-9E85-E1AC59D1B747}" sibTransId="{84655970-CA6B-4109-8B4E-F61E9856FD68}"/>
    <dgm:cxn modelId="{9E14347F-7CE2-4043-AE7B-F53BD894D088}" type="presParOf" srcId="{93F041E5-D36A-4FAC-B93B-A701C2756303}" destId="{B89A7BFD-4510-4BF5-9629-9D69CBCECB72}" srcOrd="0" destOrd="0" presId="urn:microsoft.com/office/officeart/2005/8/layout/vList2"/>
    <dgm:cxn modelId="{C98EBD5E-E63C-41D5-AA5E-1CF6E50D8B6D}" type="presParOf" srcId="{93F041E5-D36A-4FAC-B93B-A701C2756303}" destId="{100E3FC1-DDB1-4AA3-BAF0-E33384BE0982}" srcOrd="1" destOrd="0" presId="urn:microsoft.com/office/officeart/2005/8/layout/vList2"/>
    <dgm:cxn modelId="{49A202F0-F0E8-4978-B378-F381CFC310F4}" type="presParOf" srcId="{93F041E5-D36A-4FAC-B93B-A701C2756303}" destId="{A24B5B74-97D8-4865-BB5C-538CA98006CB}" srcOrd="2" destOrd="0" presId="urn:microsoft.com/office/officeart/2005/8/layout/vList2"/>
    <dgm:cxn modelId="{BCBA7288-054A-424E-AB18-32B064920572}" type="presParOf" srcId="{93F041E5-D36A-4FAC-B93B-A701C2756303}" destId="{D8E00B8C-3C59-4C5B-8155-B66D3A1495DF}" srcOrd="3" destOrd="0" presId="urn:microsoft.com/office/officeart/2005/8/layout/vList2"/>
    <dgm:cxn modelId="{7D6B2C3C-7E9B-4C8B-B2E3-BA4628C20C86}" type="presParOf" srcId="{93F041E5-D36A-4FAC-B93B-A701C2756303}" destId="{EA28ABC6-55C1-43B8-B99C-103999308A58}" srcOrd="4" destOrd="0" presId="urn:microsoft.com/office/officeart/2005/8/layout/vList2"/>
    <dgm:cxn modelId="{AF2C3BF9-6CD6-4DDA-99F6-6C7FD6D96834}" type="presParOf" srcId="{93F041E5-D36A-4FAC-B93B-A701C2756303}" destId="{F682ABF5-BEF3-46A2-A7C5-D41B13331313}" srcOrd="5" destOrd="0" presId="urn:microsoft.com/office/officeart/2005/8/layout/vList2"/>
    <dgm:cxn modelId="{6AC42EF6-ECDB-4FE3-B96D-492F07E0E7E1}" type="presParOf" srcId="{93F041E5-D36A-4FAC-B93B-A701C2756303}" destId="{069AF6FE-2DD2-42BC-B0E6-76C266ECC0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B571E5-A71C-4FDD-8AF0-E5853C52C2F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9F0F336-F58E-490C-857C-DE33325DE865}">
      <dgm:prSet custT="1"/>
      <dgm:spPr/>
      <dgm:t>
        <a:bodyPr/>
        <a:lstStyle/>
        <a:p>
          <a:r>
            <a:rPr lang="en-US" sz="2800" b="0" i="0" dirty="0">
              <a:latin typeface="Times New Roman" panose="02020603050405020304" pitchFamily="18" charset="0"/>
              <a:cs typeface="Times New Roman" panose="02020603050405020304" pitchFamily="18" charset="0"/>
            </a:rPr>
            <a:t>“The place to begin exegeting the city is contextualization.”</a:t>
          </a:r>
          <a:endParaRPr lang="en-US" sz="2800" dirty="0">
            <a:latin typeface="Times New Roman" panose="02020603050405020304" pitchFamily="18" charset="0"/>
            <a:cs typeface="Times New Roman" panose="02020603050405020304" pitchFamily="18" charset="0"/>
          </a:endParaRPr>
        </a:p>
      </dgm:t>
    </dgm:pt>
    <dgm:pt modelId="{02E64D76-C66F-4F9F-A00E-C173E6B0A86C}" type="parTrans" cxnId="{F4A9C7BD-8E84-44DA-A935-4017EC6F76C3}">
      <dgm:prSet/>
      <dgm:spPr/>
      <dgm:t>
        <a:bodyPr/>
        <a:lstStyle/>
        <a:p>
          <a:endParaRPr lang="en-US"/>
        </a:p>
      </dgm:t>
    </dgm:pt>
    <dgm:pt modelId="{B4ED6ACE-4105-419D-B81C-818132E5AAD6}" type="sibTrans" cxnId="{F4A9C7BD-8E84-44DA-A935-4017EC6F76C3}">
      <dgm:prSet/>
      <dgm:spPr/>
      <dgm:t>
        <a:bodyPr/>
        <a:lstStyle/>
        <a:p>
          <a:endParaRPr lang="en-US"/>
        </a:p>
      </dgm:t>
    </dgm:pt>
    <dgm:pt modelId="{557D50E1-EEBD-48E4-898D-788A514B77EB}">
      <dgm:prSet custT="1"/>
      <dgm:spPr/>
      <dgm:t>
        <a:bodyPr/>
        <a:lstStyle/>
        <a:p>
          <a:r>
            <a:rPr lang="en-US" sz="1800" dirty="0" err="1">
              <a:latin typeface="Times New Roman" panose="02020603050405020304" pitchFamily="18" charset="0"/>
              <a:cs typeface="Times New Roman" panose="02020603050405020304" pitchFamily="18" charset="0"/>
            </a:rPr>
            <a:t>Benesh</a:t>
          </a:r>
          <a:r>
            <a:rPr lang="en-US" sz="1800" dirty="0">
              <a:latin typeface="Times New Roman" panose="02020603050405020304" pitchFamily="18" charset="0"/>
              <a:cs typeface="Times New Roman" panose="02020603050405020304" pitchFamily="18" charset="0"/>
            </a:rPr>
            <a:t>, Sean. </a:t>
          </a:r>
          <a:r>
            <a:rPr lang="en-US" sz="1800" i="1" dirty="0">
              <a:latin typeface="Times New Roman" panose="02020603050405020304" pitchFamily="18" charset="0"/>
              <a:cs typeface="Times New Roman" panose="02020603050405020304" pitchFamily="18" charset="0"/>
            </a:rPr>
            <a:t>Exegeting the City: What You Need to Know About Church Planting in the City Today.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Metrospiritual</a:t>
          </a:r>
          <a:r>
            <a:rPr lang="en-US" sz="1800" dirty="0">
              <a:latin typeface="Times New Roman" panose="02020603050405020304" pitchFamily="18" charset="0"/>
              <a:cs typeface="Times New Roman" panose="02020603050405020304" pitchFamily="18" charset="0"/>
            </a:rPr>
            <a:t> Book Series 4).</a:t>
          </a:r>
          <a:r>
            <a:rPr lang="en-US" sz="1800" dirty="0"/>
            <a:t> </a:t>
          </a:r>
        </a:p>
      </dgm:t>
    </dgm:pt>
    <dgm:pt modelId="{FE4C0BB3-9FD6-4836-984C-917DD3B1C94C}" type="parTrans" cxnId="{766265A7-C4E0-446F-908E-5A1FEF1F3045}">
      <dgm:prSet/>
      <dgm:spPr/>
      <dgm:t>
        <a:bodyPr/>
        <a:lstStyle/>
        <a:p>
          <a:endParaRPr lang="en-US"/>
        </a:p>
      </dgm:t>
    </dgm:pt>
    <dgm:pt modelId="{B9457DE7-1B9F-41B9-A3E0-C5C7E52A2CA7}" type="sibTrans" cxnId="{766265A7-C4E0-446F-908E-5A1FEF1F3045}">
      <dgm:prSet/>
      <dgm:spPr/>
      <dgm:t>
        <a:bodyPr/>
        <a:lstStyle/>
        <a:p>
          <a:endParaRPr lang="en-US"/>
        </a:p>
      </dgm:t>
    </dgm:pt>
    <dgm:pt modelId="{522615AD-7F97-4F55-BB0C-C8CA3F074450}">
      <dgm:prSet custT="1"/>
      <dgm:spPr/>
      <dgm:t>
        <a:bodyPr/>
        <a:lstStyle/>
        <a:p>
          <a:r>
            <a:rPr lang="en-US" sz="3200" b="0" i="0" dirty="0">
              <a:latin typeface="Times New Roman" panose="02020603050405020304" pitchFamily="18" charset="0"/>
              <a:cs typeface="Times New Roman" panose="02020603050405020304" pitchFamily="18" charset="0"/>
            </a:rPr>
            <a:t>The dynamic process whereby the </a:t>
          </a:r>
          <a:r>
            <a:rPr lang="en-US" sz="3200" b="1" i="0" dirty="0">
              <a:latin typeface="Times New Roman" panose="02020603050405020304" pitchFamily="18" charset="0"/>
              <a:cs typeface="Times New Roman" panose="02020603050405020304" pitchFamily="18" charset="0"/>
            </a:rPr>
            <a:t>constant message of the gospel</a:t>
          </a:r>
          <a:r>
            <a:rPr lang="en-US" sz="3200" b="0" i="0" dirty="0">
              <a:latin typeface="Times New Roman" panose="02020603050405020304" pitchFamily="18" charset="0"/>
              <a:cs typeface="Times New Roman" panose="02020603050405020304" pitchFamily="18" charset="0"/>
            </a:rPr>
            <a:t> interacts with </a:t>
          </a:r>
          <a:r>
            <a:rPr lang="en-US" sz="3200" b="1" i="0" dirty="0">
              <a:latin typeface="Times New Roman" panose="02020603050405020304" pitchFamily="18" charset="0"/>
              <a:cs typeface="Times New Roman" panose="02020603050405020304" pitchFamily="18" charset="0"/>
            </a:rPr>
            <a:t>specific, relative human situations</a:t>
          </a:r>
          <a:r>
            <a:rPr lang="en-US" sz="3200" b="0" i="0" dirty="0">
              <a:latin typeface="Times New Roman" panose="02020603050405020304" pitchFamily="18" charset="0"/>
              <a:cs typeface="Times New Roman" panose="02020603050405020304" pitchFamily="18" charset="0"/>
            </a:rPr>
            <a:t>. It involves an examination of the gospel in the light of the respondent’s worldview and then adapting the message, encoding it in such a way that it can become meaningful to the respondent.”</a:t>
          </a:r>
          <a:endParaRPr lang="en-US" sz="3200" dirty="0">
            <a:latin typeface="Times New Roman" panose="02020603050405020304" pitchFamily="18" charset="0"/>
            <a:cs typeface="Times New Roman" panose="02020603050405020304" pitchFamily="18" charset="0"/>
          </a:endParaRPr>
        </a:p>
      </dgm:t>
    </dgm:pt>
    <dgm:pt modelId="{C3462C6E-CDDE-4AAD-8462-1503861F379C}" type="sibTrans" cxnId="{EEBF9623-1929-4CBE-B084-FDE4A209BC76}">
      <dgm:prSet/>
      <dgm:spPr/>
      <dgm:t>
        <a:bodyPr/>
        <a:lstStyle/>
        <a:p>
          <a:endParaRPr lang="en-US"/>
        </a:p>
      </dgm:t>
    </dgm:pt>
    <dgm:pt modelId="{C1861F39-3E7E-4A68-AED0-AC525F1B4036}" type="parTrans" cxnId="{EEBF9623-1929-4CBE-B084-FDE4A209BC76}">
      <dgm:prSet/>
      <dgm:spPr/>
      <dgm:t>
        <a:bodyPr/>
        <a:lstStyle/>
        <a:p>
          <a:endParaRPr lang="en-US"/>
        </a:p>
      </dgm:t>
    </dgm:pt>
    <dgm:pt modelId="{87C1C7D1-AB46-F045-946F-0FDDA9663702}" type="pres">
      <dgm:prSet presAssocID="{47B571E5-A71C-4FDD-8AF0-E5853C52C2FC}" presName="linear" presStyleCnt="0">
        <dgm:presLayoutVars>
          <dgm:animLvl val="lvl"/>
          <dgm:resizeHandles val="exact"/>
        </dgm:presLayoutVars>
      </dgm:prSet>
      <dgm:spPr/>
    </dgm:pt>
    <dgm:pt modelId="{C3BC7F89-952C-8A4C-90D7-2BECE13E6A3E}" type="pres">
      <dgm:prSet presAssocID="{522615AD-7F97-4F55-BB0C-C8CA3F074450}" presName="parentText" presStyleLbl="node1" presStyleIdx="0" presStyleCnt="3" custScaleY="101266">
        <dgm:presLayoutVars>
          <dgm:chMax val="0"/>
          <dgm:bulletEnabled val="1"/>
        </dgm:presLayoutVars>
      </dgm:prSet>
      <dgm:spPr/>
    </dgm:pt>
    <dgm:pt modelId="{433B5478-623F-274D-B1C6-8CA2FB27BA8A}" type="pres">
      <dgm:prSet presAssocID="{C3462C6E-CDDE-4AAD-8462-1503861F379C}" presName="spacer" presStyleCnt="0"/>
      <dgm:spPr/>
    </dgm:pt>
    <dgm:pt modelId="{B80C31E9-7999-1342-BC38-792FBD17B468}" type="pres">
      <dgm:prSet presAssocID="{69F0F336-F58E-490C-857C-DE33325DE865}" presName="parentText" presStyleLbl="node1" presStyleIdx="1" presStyleCnt="3" custScaleX="161049" custScaleY="42221" custLinFactY="-1436" custLinFactNeighborX="492" custLinFactNeighborY="-100000">
        <dgm:presLayoutVars>
          <dgm:chMax val="0"/>
          <dgm:bulletEnabled val="1"/>
        </dgm:presLayoutVars>
      </dgm:prSet>
      <dgm:spPr/>
    </dgm:pt>
    <dgm:pt modelId="{88B8A47B-9317-7E45-A840-F4B1E985946A}" type="pres">
      <dgm:prSet presAssocID="{B4ED6ACE-4105-419D-B81C-818132E5AAD6}" presName="spacer" presStyleCnt="0"/>
      <dgm:spPr/>
    </dgm:pt>
    <dgm:pt modelId="{D8354CF8-AAEF-F340-85C2-B60941BA7D42}" type="pres">
      <dgm:prSet presAssocID="{557D50E1-EEBD-48E4-898D-788A514B77EB}" presName="parentText" presStyleLbl="node1" presStyleIdx="2" presStyleCnt="3" custScaleY="21497" custLinFactY="55180" custLinFactNeighborX="306" custLinFactNeighborY="100000">
        <dgm:presLayoutVars>
          <dgm:chMax val="0"/>
          <dgm:bulletEnabled val="1"/>
        </dgm:presLayoutVars>
      </dgm:prSet>
      <dgm:spPr/>
    </dgm:pt>
  </dgm:ptLst>
  <dgm:cxnLst>
    <dgm:cxn modelId="{EEBF9623-1929-4CBE-B084-FDE4A209BC76}" srcId="{47B571E5-A71C-4FDD-8AF0-E5853C52C2FC}" destId="{522615AD-7F97-4F55-BB0C-C8CA3F074450}" srcOrd="0" destOrd="0" parTransId="{C1861F39-3E7E-4A68-AED0-AC525F1B4036}" sibTransId="{C3462C6E-CDDE-4AAD-8462-1503861F379C}"/>
    <dgm:cxn modelId="{45C58648-1A5E-F742-8A31-BB8AFC183577}" type="presOf" srcId="{522615AD-7F97-4F55-BB0C-C8CA3F074450}" destId="{C3BC7F89-952C-8A4C-90D7-2BECE13E6A3E}" srcOrd="0" destOrd="0" presId="urn:microsoft.com/office/officeart/2005/8/layout/vList2"/>
    <dgm:cxn modelId="{F6D53573-AFF4-FF4B-89AD-EF2E8F6F7CC0}" type="presOf" srcId="{69F0F336-F58E-490C-857C-DE33325DE865}" destId="{B80C31E9-7999-1342-BC38-792FBD17B468}" srcOrd="0" destOrd="0" presId="urn:microsoft.com/office/officeart/2005/8/layout/vList2"/>
    <dgm:cxn modelId="{766265A7-C4E0-446F-908E-5A1FEF1F3045}" srcId="{47B571E5-A71C-4FDD-8AF0-E5853C52C2FC}" destId="{557D50E1-EEBD-48E4-898D-788A514B77EB}" srcOrd="2" destOrd="0" parTransId="{FE4C0BB3-9FD6-4836-984C-917DD3B1C94C}" sibTransId="{B9457DE7-1B9F-41B9-A3E0-C5C7E52A2CA7}"/>
    <dgm:cxn modelId="{78601BB3-F0F3-8644-A201-B6E2D4DFFB9C}" type="presOf" srcId="{557D50E1-EEBD-48E4-898D-788A514B77EB}" destId="{D8354CF8-AAEF-F340-85C2-B60941BA7D42}" srcOrd="0" destOrd="0" presId="urn:microsoft.com/office/officeart/2005/8/layout/vList2"/>
    <dgm:cxn modelId="{F4A9C7BD-8E84-44DA-A935-4017EC6F76C3}" srcId="{47B571E5-A71C-4FDD-8AF0-E5853C52C2FC}" destId="{69F0F336-F58E-490C-857C-DE33325DE865}" srcOrd="1" destOrd="0" parTransId="{02E64D76-C66F-4F9F-A00E-C173E6B0A86C}" sibTransId="{B4ED6ACE-4105-419D-B81C-818132E5AAD6}"/>
    <dgm:cxn modelId="{75E522D3-1942-6B41-8EA7-E668649B6533}" type="presOf" srcId="{47B571E5-A71C-4FDD-8AF0-E5853C52C2FC}" destId="{87C1C7D1-AB46-F045-946F-0FDDA9663702}" srcOrd="0" destOrd="0" presId="urn:microsoft.com/office/officeart/2005/8/layout/vList2"/>
    <dgm:cxn modelId="{3875A5C3-D616-2043-89C3-5A89DBF2C305}" type="presParOf" srcId="{87C1C7D1-AB46-F045-946F-0FDDA9663702}" destId="{C3BC7F89-952C-8A4C-90D7-2BECE13E6A3E}" srcOrd="0" destOrd="0" presId="urn:microsoft.com/office/officeart/2005/8/layout/vList2"/>
    <dgm:cxn modelId="{CF0D5FB7-A6EF-AF43-8F3E-DBDF81B87B6A}" type="presParOf" srcId="{87C1C7D1-AB46-F045-946F-0FDDA9663702}" destId="{433B5478-623F-274D-B1C6-8CA2FB27BA8A}" srcOrd="1" destOrd="0" presId="urn:microsoft.com/office/officeart/2005/8/layout/vList2"/>
    <dgm:cxn modelId="{BCFA5D5C-B5F1-5647-80B4-305CD285B4DC}" type="presParOf" srcId="{87C1C7D1-AB46-F045-946F-0FDDA9663702}" destId="{B80C31E9-7999-1342-BC38-792FBD17B468}" srcOrd="2" destOrd="0" presId="urn:microsoft.com/office/officeart/2005/8/layout/vList2"/>
    <dgm:cxn modelId="{243DEF41-F256-2B42-9FB3-1826A9951B4D}" type="presParOf" srcId="{87C1C7D1-AB46-F045-946F-0FDDA9663702}" destId="{88B8A47B-9317-7E45-A840-F4B1E985946A}" srcOrd="3" destOrd="0" presId="urn:microsoft.com/office/officeart/2005/8/layout/vList2"/>
    <dgm:cxn modelId="{67C9E4C0-EBC1-5C43-A36F-3C60D7B16EE5}" type="presParOf" srcId="{87C1C7D1-AB46-F045-946F-0FDDA9663702}" destId="{D8354CF8-AAEF-F340-85C2-B60941BA7D4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365ADD-938F-4730-A06A-0027CD95E7B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B37EAED-9BA4-4A31-A9C8-513CE5965B6D}">
      <dgm:prSet/>
      <dgm:spPr/>
      <dgm:t>
        <a:bodyPr/>
        <a:lstStyle/>
        <a:p>
          <a:r>
            <a:rPr lang="en-US" b="0" i="0" dirty="0">
              <a:latin typeface="Times New Roman" panose="02020603050405020304" pitchFamily="18" charset="0"/>
              <a:cs typeface="Times New Roman" panose="02020603050405020304" pitchFamily="18" charset="0"/>
            </a:rPr>
            <a:t>Attempts to </a:t>
          </a:r>
          <a:r>
            <a:rPr lang="en-US" b="1" i="0" dirty="0">
              <a:latin typeface="Times New Roman" panose="02020603050405020304" pitchFamily="18" charset="0"/>
              <a:cs typeface="Times New Roman" panose="02020603050405020304" pitchFamily="18" charset="0"/>
            </a:rPr>
            <a:t>communicate the Gospel in word and deed</a:t>
          </a:r>
          <a:r>
            <a:rPr lang="en-US" b="0" i="0" dirty="0">
              <a:latin typeface="Times New Roman" panose="02020603050405020304" pitchFamily="18" charset="0"/>
              <a:cs typeface="Times New Roman" panose="02020603050405020304" pitchFamily="18" charset="0"/>
            </a:rPr>
            <a:t> and to establish churches in ways to </a:t>
          </a:r>
          <a:r>
            <a:rPr lang="en-US" b="1" i="0" dirty="0">
              <a:latin typeface="Times New Roman" panose="02020603050405020304" pitchFamily="18" charset="0"/>
              <a:cs typeface="Times New Roman" panose="02020603050405020304" pitchFamily="18" charset="0"/>
            </a:rPr>
            <a:t>make sense to people within their local cultural context. </a:t>
          </a:r>
          <a:r>
            <a:rPr lang="en-US" b="0" i="0" dirty="0">
              <a:latin typeface="Times New Roman" panose="02020603050405020304" pitchFamily="18" charset="0"/>
              <a:cs typeface="Times New Roman" panose="02020603050405020304" pitchFamily="18" charset="0"/>
            </a:rPr>
            <a:t>It is primarily concerned with presenting Christianity in such a way that </a:t>
          </a:r>
          <a:r>
            <a:rPr lang="en-US" b="1" i="0" dirty="0">
              <a:latin typeface="Times New Roman" panose="02020603050405020304" pitchFamily="18" charset="0"/>
              <a:cs typeface="Times New Roman" panose="02020603050405020304" pitchFamily="18" charset="0"/>
            </a:rPr>
            <a:t>it meets peoples’ deepest needs and penetrates their worldviews, </a:t>
          </a:r>
          <a:r>
            <a:rPr lang="en-US" b="0" i="0" dirty="0">
              <a:latin typeface="Times New Roman" panose="02020603050405020304" pitchFamily="18" charset="0"/>
              <a:cs typeface="Times New Roman" panose="02020603050405020304" pitchFamily="18" charset="0"/>
            </a:rPr>
            <a:t>thus allowing them to </a:t>
          </a:r>
          <a:r>
            <a:rPr lang="en-US" b="1" i="0" dirty="0">
              <a:latin typeface="Times New Roman" panose="02020603050405020304" pitchFamily="18" charset="0"/>
              <a:cs typeface="Times New Roman" panose="02020603050405020304" pitchFamily="18" charset="0"/>
            </a:rPr>
            <a:t>follow Christ and remain in their own cultures.”</a:t>
          </a:r>
          <a:endParaRPr lang="en-US" dirty="0">
            <a:latin typeface="Times New Roman" panose="02020603050405020304" pitchFamily="18" charset="0"/>
            <a:cs typeface="Times New Roman" panose="02020603050405020304" pitchFamily="18" charset="0"/>
          </a:endParaRPr>
        </a:p>
      </dgm:t>
    </dgm:pt>
    <dgm:pt modelId="{0E3B5B1E-397C-488C-9A82-6D00772340B9}" type="parTrans" cxnId="{13CC8BA0-DB21-4A18-B07A-A52800A68327}">
      <dgm:prSet/>
      <dgm:spPr/>
      <dgm:t>
        <a:bodyPr/>
        <a:lstStyle/>
        <a:p>
          <a:endParaRPr lang="en-US"/>
        </a:p>
      </dgm:t>
    </dgm:pt>
    <dgm:pt modelId="{FC14ED3E-A74B-4778-BB29-6EE178212FBF}" type="sibTrans" cxnId="{13CC8BA0-DB21-4A18-B07A-A52800A68327}">
      <dgm:prSet/>
      <dgm:spPr/>
      <dgm:t>
        <a:bodyPr/>
        <a:lstStyle/>
        <a:p>
          <a:endParaRPr lang="en-US"/>
        </a:p>
      </dgm:t>
    </dgm:pt>
    <dgm:pt modelId="{680381B6-14A5-4A5D-AECE-69DB98C6AF2F}">
      <dgm:prSet custT="1"/>
      <dgm:spPr/>
      <dgm:t>
        <a:bodyPr/>
        <a:lstStyle/>
        <a:p>
          <a:r>
            <a:rPr lang="en-US" sz="2400" b="0" i="0" dirty="0">
              <a:latin typeface="Times New Roman" panose="02020603050405020304" pitchFamily="18" charset="0"/>
              <a:cs typeface="Times New Roman" panose="02020603050405020304" pitchFamily="18" charset="0"/>
            </a:rPr>
            <a:t>Frost, Michael and Hirsch, Alan. </a:t>
          </a:r>
          <a:r>
            <a:rPr lang="en-US" sz="2400" b="0" i="1" dirty="0">
              <a:latin typeface="Times New Roman" panose="02020603050405020304" pitchFamily="18" charset="0"/>
              <a:cs typeface="Times New Roman" panose="02020603050405020304" pitchFamily="18" charset="0"/>
            </a:rPr>
            <a:t>The Shaping of Things to Come. </a:t>
          </a:r>
          <a:r>
            <a:rPr lang="en-US" sz="2400" b="0" i="0" dirty="0">
              <a:latin typeface="Times New Roman" panose="02020603050405020304" pitchFamily="18" charset="0"/>
              <a:cs typeface="Times New Roman" panose="02020603050405020304" pitchFamily="18" charset="0"/>
            </a:rPr>
            <a:t>Baker Books, 2013.</a:t>
          </a:r>
          <a:endParaRPr lang="en-US" sz="2400" dirty="0">
            <a:latin typeface="Times New Roman" panose="02020603050405020304" pitchFamily="18" charset="0"/>
            <a:cs typeface="Times New Roman" panose="02020603050405020304" pitchFamily="18" charset="0"/>
          </a:endParaRPr>
        </a:p>
      </dgm:t>
    </dgm:pt>
    <dgm:pt modelId="{CA6F76C5-8408-4142-87BD-9190D037335E}" type="parTrans" cxnId="{B8B35695-ADDF-4B89-9EF5-3B8718489D58}">
      <dgm:prSet/>
      <dgm:spPr/>
      <dgm:t>
        <a:bodyPr/>
        <a:lstStyle/>
        <a:p>
          <a:endParaRPr lang="en-US"/>
        </a:p>
      </dgm:t>
    </dgm:pt>
    <dgm:pt modelId="{E3B30688-9482-4876-A99F-B28E18A62B35}" type="sibTrans" cxnId="{B8B35695-ADDF-4B89-9EF5-3B8718489D58}">
      <dgm:prSet/>
      <dgm:spPr/>
      <dgm:t>
        <a:bodyPr/>
        <a:lstStyle/>
        <a:p>
          <a:endParaRPr lang="en-US"/>
        </a:p>
      </dgm:t>
    </dgm:pt>
    <dgm:pt modelId="{11D783BC-2DCF-4F20-809F-F08877A5A183}" type="pres">
      <dgm:prSet presAssocID="{E2365ADD-938F-4730-A06A-0027CD95E7B5}" presName="linear" presStyleCnt="0">
        <dgm:presLayoutVars>
          <dgm:animLvl val="lvl"/>
          <dgm:resizeHandles val="exact"/>
        </dgm:presLayoutVars>
      </dgm:prSet>
      <dgm:spPr/>
    </dgm:pt>
    <dgm:pt modelId="{3C135DC9-1F30-46BA-A780-A02A2CAD9C42}" type="pres">
      <dgm:prSet presAssocID="{6B37EAED-9BA4-4A31-A9C8-513CE5965B6D}" presName="parentText" presStyleLbl="node1" presStyleIdx="0" presStyleCnt="2">
        <dgm:presLayoutVars>
          <dgm:chMax val="0"/>
          <dgm:bulletEnabled val="1"/>
        </dgm:presLayoutVars>
      </dgm:prSet>
      <dgm:spPr/>
    </dgm:pt>
    <dgm:pt modelId="{1F372814-C20E-45B4-BDB3-FA99856F0B75}" type="pres">
      <dgm:prSet presAssocID="{FC14ED3E-A74B-4778-BB29-6EE178212FBF}" presName="spacer" presStyleCnt="0"/>
      <dgm:spPr/>
    </dgm:pt>
    <dgm:pt modelId="{12764104-53ED-407A-BE6D-EAF95A622BC4}" type="pres">
      <dgm:prSet presAssocID="{680381B6-14A5-4A5D-AECE-69DB98C6AF2F}" presName="parentText" presStyleLbl="node1" presStyleIdx="1" presStyleCnt="2" custScaleY="19843">
        <dgm:presLayoutVars>
          <dgm:chMax val="0"/>
          <dgm:bulletEnabled val="1"/>
        </dgm:presLayoutVars>
      </dgm:prSet>
      <dgm:spPr/>
    </dgm:pt>
  </dgm:ptLst>
  <dgm:cxnLst>
    <dgm:cxn modelId="{B7883C2A-F5DB-DC4F-A9B8-83BC66DD43B2}" type="presOf" srcId="{6B37EAED-9BA4-4A31-A9C8-513CE5965B6D}" destId="{3C135DC9-1F30-46BA-A780-A02A2CAD9C42}" srcOrd="0" destOrd="0" presId="urn:microsoft.com/office/officeart/2005/8/layout/vList2"/>
    <dgm:cxn modelId="{6204BA68-521A-AF4D-860E-D1321CF4F0C1}" type="presOf" srcId="{680381B6-14A5-4A5D-AECE-69DB98C6AF2F}" destId="{12764104-53ED-407A-BE6D-EAF95A622BC4}" srcOrd="0" destOrd="0" presId="urn:microsoft.com/office/officeart/2005/8/layout/vList2"/>
    <dgm:cxn modelId="{B8B35695-ADDF-4B89-9EF5-3B8718489D58}" srcId="{E2365ADD-938F-4730-A06A-0027CD95E7B5}" destId="{680381B6-14A5-4A5D-AECE-69DB98C6AF2F}" srcOrd="1" destOrd="0" parTransId="{CA6F76C5-8408-4142-87BD-9190D037335E}" sibTransId="{E3B30688-9482-4876-A99F-B28E18A62B35}"/>
    <dgm:cxn modelId="{13CC8BA0-DB21-4A18-B07A-A52800A68327}" srcId="{E2365ADD-938F-4730-A06A-0027CD95E7B5}" destId="{6B37EAED-9BA4-4A31-A9C8-513CE5965B6D}" srcOrd="0" destOrd="0" parTransId="{0E3B5B1E-397C-488C-9A82-6D00772340B9}" sibTransId="{FC14ED3E-A74B-4778-BB29-6EE178212FBF}"/>
    <dgm:cxn modelId="{E16DD2F6-A65D-9341-B40F-EC2C3F57F9AE}" type="presOf" srcId="{E2365ADD-938F-4730-A06A-0027CD95E7B5}" destId="{11D783BC-2DCF-4F20-809F-F08877A5A183}" srcOrd="0" destOrd="0" presId="urn:microsoft.com/office/officeart/2005/8/layout/vList2"/>
    <dgm:cxn modelId="{43031778-D74E-7D4E-8C4B-5DBAB4F898D9}" type="presParOf" srcId="{11D783BC-2DCF-4F20-809F-F08877A5A183}" destId="{3C135DC9-1F30-46BA-A780-A02A2CAD9C42}" srcOrd="0" destOrd="0" presId="urn:microsoft.com/office/officeart/2005/8/layout/vList2"/>
    <dgm:cxn modelId="{FC0625B2-448E-A348-BE22-C07B2E831919}" type="presParOf" srcId="{11D783BC-2DCF-4F20-809F-F08877A5A183}" destId="{1F372814-C20E-45B4-BDB3-FA99856F0B75}" srcOrd="1" destOrd="0" presId="urn:microsoft.com/office/officeart/2005/8/layout/vList2"/>
    <dgm:cxn modelId="{3F6D979D-D646-6A48-BE9F-E38D221D4D80}" type="presParOf" srcId="{11D783BC-2DCF-4F20-809F-F08877A5A183}" destId="{12764104-53ED-407A-BE6D-EAF95A622BC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9A2648-3D62-484B-A396-249F70067E90}"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8C5926E5-8D10-41D2-835E-25BCE632FAEE}">
      <dgm:prSet custT="1"/>
      <dgm:spPr/>
      <dgm:t>
        <a:bodyPr/>
        <a:lstStyle/>
        <a:p>
          <a:r>
            <a:rPr lang="en-US" sz="4800" b="0" i="0" dirty="0">
              <a:latin typeface="Times New Roman" panose="02020603050405020304" pitchFamily="18" charset="0"/>
              <a:cs typeface="Times New Roman" panose="02020603050405020304" pitchFamily="18" charset="0"/>
            </a:rPr>
            <a:t>“The Christian faith never exists except as ‘translated’ into culture.”</a:t>
          </a:r>
          <a:endParaRPr lang="en-US" sz="4800" dirty="0">
            <a:latin typeface="Times New Roman" panose="02020603050405020304" pitchFamily="18" charset="0"/>
            <a:cs typeface="Times New Roman" panose="02020603050405020304" pitchFamily="18" charset="0"/>
          </a:endParaRPr>
        </a:p>
      </dgm:t>
    </dgm:pt>
    <dgm:pt modelId="{FB64BFCD-045E-4700-94FF-D1F4962AC370}" type="parTrans" cxnId="{6D9CF541-AFF9-40D1-8647-A645CB78E517}">
      <dgm:prSet/>
      <dgm:spPr/>
      <dgm:t>
        <a:bodyPr/>
        <a:lstStyle/>
        <a:p>
          <a:endParaRPr lang="en-US"/>
        </a:p>
      </dgm:t>
    </dgm:pt>
    <dgm:pt modelId="{AE1960BC-1101-4FFA-98BC-AB056D15B1A4}" type="sibTrans" cxnId="{6D9CF541-AFF9-40D1-8647-A645CB78E517}">
      <dgm:prSet/>
      <dgm:spPr/>
      <dgm:t>
        <a:bodyPr/>
        <a:lstStyle/>
        <a:p>
          <a:endParaRPr lang="en-US"/>
        </a:p>
      </dgm:t>
    </dgm:pt>
    <dgm:pt modelId="{44D24FC2-3CD3-4C65-BC92-0E65D6AE2EB4}">
      <dgm:prSet/>
      <dgm:spPr/>
      <dgm:t>
        <a:bodyPr/>
        <a:lstStyle/>
        <a:p>
          <a:r>
            <a:rPr lang="en-US" b="0" i="0" dirty="0">
              <a:latin typeface="Times New Roman" panose="02020603050405020304" pitchFamily="18" charset="0"/>
              <a:cs typeface="Times New Roman" panose="02020603050405020304" pitchFamily="18" charset="0"/>
            </a:rPr>
            <a:t>Bosch, David J. </a:t>
          </a:r>
          <a:r>
            <a:rPr lang="en-US" b="0" i="1" dirty="0">
              <a:latin typeface="Times New Roman" panose="02020603050405020304" pitchFamily="18" charset="0"/>
              <a:cs typeface="Times New Roman" panose="02020603050405020304" pitchFamily="18" charset="0"/>
            </a:rPr>
            <a:t>Transforming Mission:  Paradigm shifts in Theology of mission</a:t>
          </a:r>
          <a:r>
            <a:rPr lang="en-US" b="0" i="0" dirty="0">
              <a:latin typeface="Times New Roman" panose="02020603050405020304" pitchFamily="18" charset="0"/>
              <a:cs typeface="Times New Roman" panose="02020603050405020304" pitchFamily="18" charset="0"/>
            </a:rPr>
            <a:t>. Orbis Books, 2011.</a:t>
          </a:r>
          <a:endParaRPr lang="en-US" dirty="0">
            <a:latin typeface="Times New Roman" panose="02020603050405020304" pitchFamily="18" charset="0"/>
            <a:cs typeface="Times New Roman" panose="02020603050405020304" pitchFamily="18" charset="0"/>
          </a:endParaRPr>
        </a:p>
      </dgm:t>
    </dgm:pt>
    <dgm:pt modelId="{C2A391C5-6EA7-4717-95EA-FB03161F8AE1}" type="parTrans" cxnId="{9F63CED6-357C-412A-AC5E-8D8F97414CA8}">
      <dgm:prSet/>
      <dgm:spPr/>
      <dgm:t>
        <a:bodyPr/>
        <a:lstStyle/>
        <a:p>
          <a:endParaRPr lang="en-US"/>
        </a:p>
      </dgm:t>
    </dgm:pt>
    <dgm:pt modelId="{B3D1F6D2-1FD3-4B69-B3B0-E5285669E22E}" type="sibTrans" cxnId="{9F63CED6-357C-412A-AC5E-8D8F97414CA8}">
      <dgm:prSet/>
      <dgm:spPr/>
      <dgm:t>
        <a:bodyPr/>
        <a:lstStyle/>
        <a:p>
          <a:endParaRPr lang="en-US"/>
        </a:p>
      </dgm:t>
    </dgm:pt>
    <dgm:pt modelId="{BDA450D1-69EF-CF42-AE13-5D3E0306D8EF}" type="pres">
      <dgm:prSet presAssocID="{FB9A2648-3D62-484B-A396-249F70067E90}" presName="vert0" presStyleCnt="0">
        <dgm:presLayoutVars>
          <dgm:dir/>
          <dgm:animOne val="branch"/>
          <dgm:animLvl val="lvl"/>
        </dgm:presLayoutVars>
      </dgm:prSet>
      <dgm:spPr/>
    </dgm:pt>
    <dgm:pt modelId="{468CFA2C-8D96-9246-AE56-06FFDF770674}" type="pres">
      <dgm:prSet presAssocID="{8C5926E5-8D10-41D2-835E-25BCE632FAEE}" presName="thickLine" presStyleLbl="alignNode1" presStyleIdx="0" presStyleCnt="2"/>
      <dgm:spPr/>
    </dgm:pt>
    <dgm:pt modelId="{DFD5B386-BB1E-D74A-AB89-2471872F2A68}" type="pres">
      <dgm:prSet presAssocID="{8C5926E5-8D10-41D2-835E-25BCE632FAEE}" presName="horz1" presStyleCnt="0"/>
      <dgm:spPr/>
    </dgm:pt>
    <dgm:pt modelId="{D6E10F1B-956F-7845-8646-5326633F3FB1}" type="pres">
      <dgm:prSet presAssocID="{8C5926E5-8D10-41D2-835E-25BCE632FAEE}" presName="tx1" presStyleLbl="revTx" presStyleIdx="0" presStyleCnt="2"/>
      <dgm:spPr/>
    </dgm:pt>
    <dgm:pt modelId="{C8D77D55-35DE-1C46-A6FE-3F1DD0084BA4}" type="pres">
      <dgm:prSet presAssocID="{8C5926E5-8D10-41D2-835E-25BCE632FAEE}" presName="vert1" presStyleCnt="0"/>
      <dgm:spPr/>
    </dgm:pt>
    <dgm:pt modelId="{ECF13B79-6339-614C-AE71-F55900518B62}" type="pres">
      <dgm:prSet presAssocID="{44D24FC2-3CD3-4C65-BC92-0E65D6AE2EB4}" presName="thickLine" presStyleLbl="alignNode1" presStyleIdx="1" presStyleCnt="2"/>
      <dgm:spPr/>
    </dgm:pt>
    <dgm:pt modelId="{6C0A2A5A-C717-C04D-AFEB-8B44F8643747}" type="pres">
      <dgm:prSet presAssocID="{44D24FC2-3CD3-4C65-BC92-0E65D6AE2EB4}" presName="horz1" presStyleCnt="0"/>
      <dgm:spPr/>
    </dgm:pt>
    <dgm:pt modelId="{9D595026-BB48-164B-82CF-07F8EC2F0C1A}" type="pres">
      <dgm:prSet presAssocID="{44D24FC2-3CD3-4C65-BC92-0E65D6AE2EB4}" presName="tx1" presStyleLbl="revTx" presStyleIdx="1" presStyleCnt="2" custScaleY="33569"/>
      <dgm:spPr/>
    </dgm:pt>
    <dgm:pt modelId="{EDA8662F-1D93-2147-96EA-1400D005776A}" type="pres">
      <dgm:prSet presAssocID="{44D24FC2-3CD3-4C65-BC92-0E65D6AE2EB4}" presName="vert1" presStyleCnt="0"/>
      <dgm:spPr/>
    </dgm:pt>
  </dgm:ptLst>
  <dgm:cxnLst>
    <dgm:cxn modelId="{1C6B1E01-F8B5-1943-A58E-9002E07383F0}" type="presOf" srcId="{8C5926E5-8D10-41D2-835E-25BCE632FAEE}" destId="{D6E10F1B-956F-7845-8646-5326633F3FB1}" srcOrd="0" destOrd="0" presId="urn:microsoft.com/office/officeart/2008/layout/LinedList"/>
    <dgm:cxn modelId="{6D9CF541-AFF9-40D1-8647-A645CB78E517}" srcId="{FB9A2648-3D62-484B-A396-249F70067E90}" destId="{8C5926E5-8D10-41D2-835E-25BCE632FAEE}" srcOrd="0" destOrd="0" parTransId="{FB64BFCD-045E-4700-94FF-D1F4962AC370}" sibTransId="{AE1960BC-1101-4FFA-98BC-AB056D15B1A4}"/>
    <dgm:cxn modelId="{2F7309BC-0E4C-374A-92A1-326E6208B12D}" type="presOf" srcId="{FB9A2648-3D62-484B-A396-249F70067E90}" destId="{BDA450D1-69EF-CF42-AE13-5D3E0306D8EF}" srcOrd="0" destOrd="0" presId="urn:microsoft.com/office/officeart/2008/layout/LinedList"/>
    <dgm:cxn modelId="{65BC1BCB-4208-3446-862D-C0C9E37927EF}" type="presOf" srcId="{44D24FC2-3CD3-4C65-BC92-0E65D6AE2EB4}" destId="{9D595026-BB48-164B-82CF-07F8EC2F0C1A}" srcOrd="0" destOrd="0" presId="urn:microsoft.com/office/officeart/2008/layout/LinedList"/>
    <dgm:cxn modelId="{9F63CED6-357C-412A-AC5E-8D8F97414CA8}" srcId="{FB9A2648-3D62-484B-A396-249F70067E90}" destId="{44D24FC2-3CD3-4C65-BC92-0E65D6AE2EB4}" srcOrd="1" destOrd="0" parTransId="{C2A391C5-6EA7-4717-95EA-FB03161F8AE1}" sibTransId="{B3D1F6D2-1FD3-4B69-B3B0-E5285669E22E}"/>
    <dgm:cxn modelId="{B9F1B4B1-256B-2C48-B860-DCAA2631CE72}" type="presParOf" srcId="{BDA450D1-69EF-CF42-AE13-5D3E0306D8EF}" destId="{468CFA2C-8D96-9246-AE56-06FFDF770674}" srcOrd="0" destOrd="0" presId="urn:microsoft.com/office/officeart/2008/layout/LinedList"/>
    <dgm:cxn modelId="{9488053A-498A-A24E-A0DE-B5E997C40A6D}" type="presParOf" srcId="{BDA450D1-69EF-CF42-AE13-5D3E0306D8EF}" destId="{DFD5B386-BB1E-D74A-AB89-2471872F2A68}" srcOrd="1" destOrd="0" presId="urn:microsoft.com/office/officeart/2008/layout/LinedList"/>
    <dgm:cxn modelId="{0701234A-C639-B144-82E4-DC6B1667B442}" type="presParOf" srcId="{DFD5B386-BB1E-D74A-AB89-2471872F2A68}" destId="{D6E10F1B-956F-7845-8646-5326633F3FB1}" srcOrd="0" destOrd="0" presId="urn:microsoft.com/office/officeart/2008/layout/LinedList"/>
    <dgm:cxn modelId="{F4274E37-88CA-9747-9124-E5B78194F6B1}" type="presParOf" srcId="{DFD5B386-BB1E-D74A-AB89-2471872F2A68}" destId="{C8D77D55-35DE-1C46-A6FE-3F1DD0084BA4}" srcOrd="1" destOrd="0" presId="urn:microsoft.com/office/officeart/2008/layout/LinedList"/>
    <dgm:cxn modelId="{393C6169-7231-9348-8A1E-11A1B3C97BF4}" type="presParOf" srcId="{BDA450D1-69EF-CF42-AE13-5D3E0306D8EF}" destId="{ECF13B79-6339-614C-AE71-F55900518B62}" srcOrd="2" destOrd="0" presId="urn:microsoft.com/office/officeart/2008/layout/LinedList"/>
    <dgm:cxn modelId="{EB506027-237C-CD45-AC68-312961C586C7}" type="presParOf" srcId="{BDA450D1-69EF-CF42-AE13-5D3E0306D8EF}" destId="{6C0A2A5A-C717-C04D-AFEB-8B44F8643747}" srcOrd="3" destOrd="0" presId="urn:microsoft.com/office/officeart/2008/layout/LinedList"/>
    <dgm:cxn modelId="{33B20836-A6C4-EE42-B4CD-8D122048E3A5}" type="presParOf" srcId="{6C0A2A5A-C717-C04D-AFEB-8B44F8643747}" destId="{9D595026-BB48-164B-82CF-07F8EC2F0C1A}" srcOrd="0" destOrd="0" presId="urn:microsoft.com/office/officeart/2008/layout/LinedList"/>
    <dgm:cxn modelId="{AAC9E7A7-2F98-6043-B8E8-FBB865FF5E74}" type="presParOf" srcId="{6C0A2A5A-C717-C04D-AFEB-8B44F8643747}" destId="{EDA8662F-1D93-2147-96EA-1400D00577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FF6D86-5C6F-4829-8F08-05C34B1F7E6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47EFD49-D6B3-43D6-B05B-F44A43F08724}">
      <dgm:prSet custT="1"/>
      <dgm:spPr/>
      <dgm:t>
        <a:bodyPr/>
        <a:lstStyle/>
        <a:p>
          <a:r>
            <a:rPr lang="en-US" sz="3600" dirty="0">
              <a:latin typeface="Times New Roman" panose="02020603050405020304" pitchFamily="18" charset="0"/>
              <a:cs typeface="Times New Roman" panose="02020603050405020304" pitchFamily="18" charset="0"/>
            </a:rPr>
            <a:t>The first realization is that God is and has been at work here in our cities long before we showed up.</a:t>
          </a:r>
        </a:p>
      </dgm:t>
    </dgm:pt>
    <dgm:pt modelId="{FB2DE184-8D32-4A33-90D7-F7501003C653}" type="parTrans" cxnId="{CB63218A-542D-4237-8EED-B2050C539059}">
      <dgm:prSet/>
      <dgm:spPr/>
      <dgm:t>
        <a:bodyPr/>
        <a:lstStyle/>
        <a:p>
          <a:endParaRPr lang="en-US"/>
        </a:p>
      </dgm:t>
    </dgm:pt>
    <dgm:pt modelId="{2FDC93BC-8E20-46C8-B1DC-5880EF932C28}" type="sibTrans" cxnId="{CB63218A-542D-4237-8EED-B2050C539059}">
      <dgm:prSet/>
      <dgm:spPr/>
      <dgm:t>
        <a:bodyPr/>
        <a:lstStyle/>
        <a:p>
          <a:endParaRPr lang="en-US"/>
        </a:p>
      </dgm:t>
    </dgm:pt>
    <dgm:pt modelId="{8B6A6C66-6878-442C-97D5-0146C667C27F}">
      <dgm:prSet custT="1"/>
      <dgm:spPr/>
      <dgm:t>
        <a:bodyPr/>
        <a:lstStyle/>
        <a:p>
          <a:r>
            <a:rPr lang="en-US" sz="1800" dirty="0" err="1">
              <a:latin typeface="Times New Roman" panose="02020603050405020304" pitchFamily="18" charset="0"/>
              <a:cs typeface="Times New Roman" panose="02020603050405020304" pitchFamily="18" charset="0"/>
            </a:rPr>
            <a:t>Benesh</a:t>
          </a:r>
          <a:r>
            <a:rPr lang="en-US" sz="1800" dirty="0">
              <a:latin typeface="Times New Roman" panose="02020603050405020304" pitchFamily="18" charset="0"/>
              <a:cs typeface="Times New Roman" panose="02020603050405020304" pitchFamily="18" charset="0"/>
            </a:rPr>
            <a:t>, Sean. </a:t>
          </a:r>
          <a:r>
            <a:rPr lang="en-US" sz="1800" i="1" dirty="0">
              <a:latin typeface="Times New Roman" panose="02020603050405020304" pitchFamily="18" charset="0"/>
              <a:cs typeface="Times New Roman" panose="02020603050405020304" pitchFamily="18" charset="0"/>
            </a:rPr>
            <a:t>Exegeting the City: What You Need to Know About Church Planting in the City Today.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Metrospiritual</a:t>
          </a:r>
          <a:r>
            <a:rPr lang="en-US" sz="1800" dirty="0">
              <a:latin typeface="Times New Roman" panose="02020603050405020304" pitchFamily="18" charset="0"/>
              <a:cs typeface="Times New Roman" panose="02020603050405020304" pitchFamily="18" charset="0"/>
            </a:rPr>
            <a:t> Book Series 4), p. 157. </a:t>
          </a:r>
        </a:p>
      </dgm:t>
    </dgm:pt>
    <dgm:pt modelId="{2060239D-13A6-48EF-88F1-39099ABD2EE0}" type="parTrans" cxnId="{85E6E9BA-69AD-473F-BDE7-5BD9E23EE32F}">
      <dgm:prSet/>
      <dgm:spPr/>
      <dgm:t>
        <a:bodyPr/>
        <a:lstStyle/>
        <a:p>
          <a:endParaRPr lang="en-US"/>
        </a:p>
      </dgm:t>
    </dgm:pt>
    <dgm:pt modelId="{6436AE24-C130-4AFF-9948-FCC8527BD759}" type="sibTrans" cxnId="{85E6E9BA-69AD-473F-BDE7-5BD9E23EE32F}">
      <dgm:prSet/>
      <dgm:spPr/>
      <dgm:t>
        <a:bodyPr/>
        <a:lstStyle/>
        <a:p>
          <a:endParaRPr lang="en-US"/>
        </a:p>
      </dgm:t>
    </dgm:pt>
    <dgm:pt modelId="{AFD1C4A9-B140-4C07-9360-8B9EB9358328}" type="pres">
      <dgm:prSet presAssocID="{67FF6D86-5C6F-4829-8F08-05C34B1F7E6B}" presName="linear" presStyleCnt="0">
        <dgm:presLayoutVars>
          <dgm:animLvl val="lvl"/>
          <dgm:resizeHandles val="exact"/>
        </dgm:presLayoutVars>
      </dgm:prSet>
      <dgm:spPr/>
    </dgm:pt>
    <dgm:pt modelId="{A587356A-29D0-4A8E-9DD9-3C9DD4BF8FD8}" type="pres">
      <dgm:prSet presAssocID="{447EFD49-D6B3-43D6-B05B-F44A43F08724}" presName="parentText" presStyleLbl="node1" presStyleIdx="0" presStyleCnt="2" custScaleY="100886">
        <dgm:presLayoutVars>
          <dgm:chMax val="0"/>
          <dgm:bulletEnabled val="1"/>
        </dgm:presLayoutVars>
      </dgm:prSet>
      <dgm:spPr/>
    </dgm:pt>
    <dgm:pt modelId="{D6F31F6E-1C75-48BB-AEF5-EE4F85168291}" type="pres">
      <dgm:prSet presAssocID="{2FDC93BC-8E20-46C8-B1DC-5880EF932C28}" presName="spacer" presStyleCnt="0"/>
      <dgm:spPr/>
    </dgm:pt>
    <dgm:pt modelId="{33066224-602E-4026-91B7-F3587464A2D0}" type="pres">
      <dgm:prSet presAssocID="{8B6A6C66-6878-442C-97D5-0146C667C27F}" presName="parentText" presStyleLbl="node1" presStyleIdx="1" presStyleCnt="2" custScaleY="49807">
        <dgm:presLayoutVars>
          <dgm:chMax val="0"/>
          <dgm:bulletEnabled val="1"/>
        </dgm:presLayoutVars>
      </dgm:prSet>
      <dgm:spPr/>
    </dgm:pt>
  </dgm:ptLst>
  <dgm:cxnLst>
    <dgm:cxn modelId="{CB63218A-542D-4237-8EED-B2050C539059}" srcId="{67FF6D86-5C6F-4829-8F08-05C34B1F7E6B}" destId="{447EFD49-D6B3-43D6-B05B-F44A43F08724}" srcOrd="0" destOrd="0" parTransId="{FB2DE184-8D32-4A33-90D7-F7501003C653}" sibTransId="{2FDC93BC-8E20-46C8-B1DC-5880EF932C28}"/>
    <dgm:cxn modelId="{6E98CBAF-B00E-4DC5-9D4D-9E728DED37E8}" type="presOf" srcId="{8B6A6C66-6878-442C-97D5-0146C667C27F}" destId="{33066224-602E-4026-91B7-F3587464A2D0}" srcOrd="0" destOrd="0" presId="urn:microsoft.com/office/officeart/2005/8/layout/vList2"/>
    <dgm:cxn modelId="{1B38BAB6-89DF-41DF-BB74-8C6F16D95DB3}" type="presOf" srcId="{67FF6D86-5C6F-4829-8F08-05C34B1F7E6B}" destId="{AFD1C4A9-B140-4C07-9360-8B9EB9358328}" srcOrd="0" destOrd="0" presId="urn:microsoft.com/office/officeart/2005/8/layout/vList2"/>
    <dgm:cxn modelId="{85E6E9BA-69AD-473F-BDE7-5BD9E23EE32F}" srcId="{67FF6D86-5C6F-4829-8F08-05C34B1F7E6B}" destId="{8B6A6C66-6878-442C-97D5-0146C667C27F}" srcOrd="1" destOrd="0" parTransId="{2060239D-13A6-48EF-88F1-39099ABD2EE0}" sibTransId="{6436AE24-C130-4AFF-9948-FCC8527BD759}"/>
    <dgm:cxn modelId="{4E968CBE-AAC4-45C4-8F72-57BEE1696229}" type="presOf" srcId="{447EFD49-D6B3-43D6-B05B-F44A43F08724}" destId="{A587356A-29D0-4A8E-9DD9-3C9DD4BF8FD8}" srcOrd="0" destOrd="0" presId="urn:microsoft.com/office/officeart/2005/8/layout/vList2"/>
    <dgm:cxn modelId="{2EBFE42C-1A0A-40BE-A37A-26EEE7CEE562}" type="presParOf" srcId="{AFD1C4A9-B140-4C07-9360-8B9EB9358328}" destId="{A587356A-29D0-4A8E-9DD9-3C9DD4BF8FD8}" srcOrd="0" destOrd="0" presId="urn:microsoft.com/office/officeart/2005/8/layout/vList2"/>
    <dgm:cxn modelId="{3269753A-5BCB-4C7E-945F-1B8D9C320DC2}" type="presParOf" srcId="{AFD1C4A9-B140-4C07-9360-8B9EB9358328}" destId="{D6F31F6E-1C75-48BB-AEF5-EE4F85168291}" srcOrd="1" destOrd="0" presId="urn:microsoft.com/office/officeart/2005/8/layout/vList2"/>
    <dgm:cxn modelId="{1B141F68-1BCC-4472-B0BF-45EB2F2B1086}" type="presParOf" srcId="{AFD1C4A9-B140-4C07-9360-8B9EB9358328}" destId="{33066224-602E-4026-91B7-F3587464A2D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F1D5C-8FB4-4E74-8356-D47A8AA0C58F}">
      <dsp:nvSpPr>
        <dsp:cNvPr id="0" name=""/>
        <dsp:cNvSpPr/>
      </dsp:nvSpPr>
      <dsp:spPr>
        <a:xfrm>
          <a:off x="0" y="0"/>
          <a:ext cx="6263640" cy="143398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1. I am sending you</a:t>
          </a:r>
        </a:p>
      </dsp:txBody>
      <dsp:txXfrm>
        <a:off x="70001" y="70001"/>
        <a:ext cx="6123638" cy="1293979"/>
      </dsp:txXfrm>
    </dsp:sp>
    <dsp:sp modelId="{7ACEB82D-6C5A-4D50-ACFB-F3EBE5D8AA79}">
      <dsp:nvSpPr>
        <dsp:cNvPr id="0" name=""/>
        <dsp:cNvSpPr/>
      </dsp:nvSpPr>
      <dsp:spPr>
        <a:xfrm>
          <a:off x="0" y="1591686"/>
          <a:ext cx="6263640" cy="1433981"/>
        </a:xfrm>
        <a:prstGeom prst="round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2. Make disciples of all Nation</a:t>
          </a:r>
        </a:p>
      </dsp:txBody>
      <dsp:txXfrm>
        <a:off x="70001" y="1661687"/>
        <a:ext cx="6123638" cy="1293979"/>
      </dsp:txXfrm>
    </dsp:sp>
    <dsp:sp modelId="{432FDEDD-C60A-4438-AD1B-299ECEB03A88}">
      <dsp:nvSpPr>
        <dsp:cNvPr id="0" name=""/>
        <dsp:cNvSpPr/>
      </dsp:nvSpPr>
      <dsp:spPr>
        <a:xfrm>
          <a:off x="0" y="3132228"/>
          <a:ext cx="6263640" cy="1433981"/>
        </a:xfrm>
        <a:prstGeom prst="round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3. Preach repentance and forgiveness</a:t>
          </a:r>
          <a:r>
            <a:rPr lang="en-US" sz="3700" kern="1200" dirty="0"/>
            <a:t> </a:t>
          </a:r>
        </a:p>
      </dsp:txBody>
      <dsp:txXfrm>
        <a:off x="70001" y="3202229"/>
        <a:ext cx="6123638" cy="1293979"/>
      </dsp:txXfrm>
    </dsp:sp>
    <dsp:sp modelId="{5AB57D25-30C4-4DFC-A69F-224DB1CF86D4}">
      <dsp:nvSpPr>
        <dsp:cNvPr id="0" name=""/>
        <dsp:cNvSpPr/>
      </dsp:nvSpPr>
      <dsp:spPr>
        <a:xfrm>
          <a:off x="0" y="4672769"/>
          <a:ext cx="6263640" cy="1433981"/>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4.</a:t>
          </a:r>
          <a:r>
            <a:rPr lang="en-US" sz="3700" b="0" i="0" kern="1200" dirty="0">
              <a:latin typeface="Times New Roman" panose="02020603050405020304" pitchFamily="18" charset="0"/>
              <a:cs typeface="Times New Roman" panose="02020603050405020304" pitchFamily="18" charset="0"/>
            </a:rPr>
            <a:t>  “Jerusalem . . . to the Ends of the Earth”</a:t>
          </a:r>
          <a:endParaRPr lang="en-US" sz="3700" kern="1200" dirty="0">
            <a:latin typeface="Times New Roman" panose="02020603050405020304" pitchFamily="18" charset="0"/>
            <a:cs typeface="Times New Roman" panose="02020603050405020304" pitchFamily="18" charset="0"/>
          </a:endParaRPr>
        </a:p>
      </dsp:txBody>
      <dsp:txXfrm>
        <a:off x="70001" y="4742770"/>
        <a:ext cx="6123638" cy="12939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F3BA5-3338-4D57-8C18-EB1D641D09BC}">
      <dsp:nvSpPr>
        <dsp:cNvPr id="0" name=""/>
        <dsp:cNvSpPr/>
      </dsp:nvSpPr>
      <dsp:spPr>
        <a:xfrm>
          <a:off x="0" y="55548"/>
          <a:ext cx="5728344" cy="3603563"/>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An attempt to make use of indigenous categories in order to convert people to Christ without destroying their memories and cultural identities.</a:t>
          </a:r>
        </a:p>
      </dsp:txBody>
      <dsp:txXfrm>
        <a:off x="175911" y="231459"/>
        <a:ext cx="5376522" cy="3251741"/>
      </dsp:txXfrm>
    </dsp:sp>
    <dsp:sp modelId="{A71442CD-FA8F-4398-A44A-BD72D10977ED}">
      <dsp:nvSpPr>
        <dsp:cNvPr id="0" name=""/>
        <dsp:cNvSpPr/>
      </dsp:nvSpPr>
      <dsp:spPr>
        <a:xfrm>
          <a:off x="0" y="3754151"/>
          <a:ext cx="5728344" cy="1093290"/>
        </a:xfrm>
        <a:prstGeom prst="round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Vanhoozer</a:t>
          </a:r>
          <a:r>
            <a:rPr lang="en-US" sz="1800" kern="1200" dirty="0">
              <a:latin typeface="Times New Roman" panose="02020603050405020304" pitchFamily="18" charset="0"/>
              <a:cs typeface="Times New Roman" panose="02020603050405020304" pitchFamily="18" charset="0"/>
            </a:rPr>
            <a:t>, Kevin. “One Rule to Rule Them All.” </a:t>
          </a:r>
          <a:r>
            <a:rPr lang="en-US" sz="1800" i="1" kern="1200" dirty="0">
              <a:latin typeface="Times New Roman" panose="02020603050405020304" pitchFamily="18" charset="0"/>
              <a:cs typeface="Times New Roman" panose="02020603050405020304" pitchFamily="18" charset="0"/>
            </a:rPr>
            <a:t>Academia.edu,</a:t>
          </a:r>
          <a:r>
            <a:rPr lang="en-US" sz="1800" kern="1200" dirty="0">
              <a:latin typeface="Times New Roman" panose="02020603050405020304" pitchFamily="18" charset="0"/>
              <a:cs typeface="Times New Roman" panose="02020603050405020304" pitchFamily="18" charset="0"/>
            </a:rPr>
            <a:t> 1 Jan. 2006.</a:t>
          </a:r>
        </a:p>
      </dsp:txBody>
      <dsp:txXfrm>
        <a:off x="53370" y="3807521"/>
        <a:ext cx="5621604" cy="986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A16AD-6803-4C78-AAA6-EDD65B80B045}">
      <dsp:nvSpPr>
        <dsp:cNvPr id="0" name=""/>
        <dsp:cNvSpPr/>
      </dsp:nvSpPr>
      <dsp:spPr>
        <a:xfrm>
          <a:off x="0" y="92224"/>
          <a:ext cx="5906327" cy="810809"/>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Times New Roman" panose="02020603050405020304" pitchFamily="18" charset="0"/>
              <a:cs typeface="Times New Roman" panose="02020603050405020304" pitchFamily="18" charset="0"/>
            </a:rPr>
            <a:t>Demographic data refers to data that is statistically socio-economic in nature such as:</a:t>
          </a:r>
          <a:endParaRPr lang="en-US" sz="2100" kern="1200" dirty="0">
            <a:latin typeface="Times New Roman" panose="02020603050405020304" pitchFamily="18" charset="0"/>
            <a:cs typeface="Times New Roman" panose="02020603050405020304" pitchFamily="18" charset="0"/>
          </a:endParaRPr>
        </a:p>
      </dsp:txBody>
      <dsp:txXfrm>
        <a:off x="39580" y="131804"/>
        <a:ext cx="5827167" cy="731649"/>
      </dsp:txXfrm>
    </dsp:sp>
    <dsp:sp modelId="{6A888EBB-75BD-426D-BF50-C582B1BE22FC}">
      <dsp:nvSpPr>
        <dsp:cNvPr id="0" name=""/>
        <dsp:cNvSpPr/>
      </dsp:nvSpPr>
      <dsp:spPr>
        <a:xfrm>
          <a:off x="0" y="963514"/>
          <a:ext cx="5906327" cy="810809"/>
        </a:xfrm>
        <a:prstGeom prst="roundRect">
          <a:avLst/>
        </a:prstGeom>
        <a:solidFill>
          <a:schemeClr val="accent5">
            <a:hueOff val="406404"/>
            <a:satOff val="-3241"/>
            <a:lumOff val="-245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P</a:t>
          </a:r>
          <a:r>
            <a:rPr lang="en-US" sz="2100" i="0" kern="1200" dirty="0">
              <a:latin typeface="Times New Roman" panose="02020603050405020304" pitchFamily="18" charset="0"/>
              <a:cs typeface="Times New Roman" panose="02020603050405020304" pitchFamily="18" charset="0"/>
            </a:rPr>
            <a:t>opulation</a:t>
          </a:r>
          <a:endParaRPr lang="en-US" sz="2100" kern="1200" dirty="0">
            <a:latin typeface="Times New Roman" panose="02020603050405020304" pitchFamily="18" charset="0"/>
            <a:cs typeface="Times New Roman" panose="02020603050405020304" pitchFamily="18" charset="0"/>
          </a:endParaRPr>
        </a:p>
      </dsp:txBody>
      <dsp:txXfrm>
        <a:off x="39580" y="1003094"/>
        <a:ext cx="5827167" cy="731649"/>
      </dsp:txXfrm>
    </dsp:sp>
    <dsp:sp modelId="{B57F99E6-7DFD-4CD9-B003-CA9B1ACEA88A}">
      <dsp:nvSpPr>
        <dsp:cNvPr id="0" name=""/>
        <dsp:cNvSpPr/>
      </dsp:nvSpPr>
      <dsp:spPr>
        <a:xfrm>
          <a:off x="0" y="1834804"/>
          <a:ext cx="5906327" cy="810809"/>
        </a:xfrm>
        <a:prstGeom prst="roundRect">
          <a:avLst/>
        </a:prstGeom>
        <a:solidFill>
          <a:schemeClr val="accent5">
            <a:hueOff val="812808"/>
            <a:satOff val="-6481"/>
            <a:lumOff val="-490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R</a:t>
          </a:r>
          <a:r>
            <a:rPr lang="en-US" sz="2100" i="0" kern="1200" dirty="0">
              <a:latin typeface="Times New Roman" panose="02020603050405020304" pitchFamily="18" charset="0"/>
              <a:cs typeface="Times New Roman" panose="02020603050405020304" pitchFamily="18" charset="0"/>
            </a:rPr>
            <a:t>ace</a:t>
          </a:r>
          <a:endParaRPr lang="en-US" sz="2100" kern="1200" dirty="0">
            <a:latin typeface="Times New Roman" panose="02020603050405020304" pitchFamily="18" charset="0"/>
            <a:cs typeface="Times New Roman" panose="02020603050405020304" pitchFamily="18" charset="0"/>
          </a:endParaRPr>
        </a:p>
      </dsp:txBody>
      <dsp:txXfrm>
        <a:off x="39580" y="1874384"/>
        <a:ext cx="5827167" cy="731649"/>
      </dsp:txXfrm>
    </dsp:sp>
    <dsp:sp modelId="{FD6308DD-681C-46D7-B426-BD1BDB9C6DFF}">
      <dsp:nvSpPr>
        <dsp:cNvPr id="0" name=""/>
        <dsp:cNvSpPr/>
      </dsp:nvSpPr>
      <dsp:spPr>
        <a:xfrm>
          <a:off x="0" y="2706095"/>
          <a:ext cx="5906327" cy="810809"/>
        </a:xfrm>
        <a:prstGeom prst="roundRect">
          <a:avLst/>
        </a:prstGeom>
        <a:solidFill>
          <a:schemeClr val="accent5">
            <a:hueOff val="1219212"/>
            <a:satOff val="-9721"/>
            <a:lumOff val="-735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I</a:t>
          </a:r>
          <a:r>
            <a:rPr lang="en-US" sz="2100" i="0" kern="1200" dirty="0">
              <a:latin typeface="Times New Roman" panose="02020603050405020304" pitchFamily="18" charset="0"/>
              <a:cs typeface="Times New Roman" panose="02020603050405020304" pitchFamily="18" charset="0"/>
            </a:rPr>
            <a:t>ncome</a:t>
          </a:r>
          <a:endParaRPr lang="en-US" sz="2100" kern="1200" dirty="0">
            <a:latin typeface="Times New Roman" panose="02020603050405020304" pitchFamily="18" charset="0"/>
            <a:cs typeface="Times New Roman" panose="02020603050405020304" pitchFamily="18" charset="0"/>
          </a:endParaRPr>
        </a:p>
      </dsp:txBody>
      <dsp:txXfrm>
        <a:off x="39580" y="2745675"/>
        <a:ext cx="5827167" cy="731649"/>
      </dsp:txXfrm>
    </dsp:sp>
    <dsp:sp modelId="{19779F73-58E4-4AA3-80BA-2D271593D507}">
      <dsp:nvSpPr>
        <dsp:cNvPr id="0" name=""/>
        <dsp:cNvSpPr/>
      </dsp:nvSpPr>
      <dsp:spPr>
        <a:xfrm>
          <a:off x="0" y="3577385"/>
          <a:ext cx="5906327" cy="810809"/>
        </a:xfrm>
        <a:prstGeom prst="roundRect">
          <a:avLst/>
        </a:prstGeom>
        <a:solidFill>
          <a:schemeClr val="accent5">
            <a:hueOff val="1625617"/>
            <a:satOff val="-12962"/>
            <a:lumOff val="-980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E</a:t>
          </a:r>
          <a:r>
            <a:rPr lang="en-US" sz="2100" i="0" kern="1200" dirty="0">
              <a:latin typeface="Times New Roman" panose="02020603050405020304" pitchFamily="18" charset="0"/>
              <a:cs typeface="Times New Roman" panose="02020603050405020304" pitchFamily="18" charset="0"/>
            </a:rPr>
            <a:t>ducation </a:t>
          </a:r>
          <a:endParaRPr lang="en-US" sz="2100" kern="1200" dirty="0">
            <a:latin typeface="Times New Roman" panose="02020603050405020304" pitchFamily="18" charset="0"/>
            <a:cs typeface="Times New Roman" panose="02020603050405020304" pitchFamily="18" charset="0"/>
          </a:endParaRPr>
        </a:p>
      </dsp:txBody>
      <dsp:txXfrm>
        <a:off x="39580" y="3616965"/>
        <a:ext cx="5827167" cy="731649"/>
      </dsp:txXfrm>
    </dsp:sp>
    <dsp:sp modelId="{DAB6D1D7-63F1-4C08-B769-6DB823B1F156}">
      <dsp:nvSpPr>
        <dsp:cNvPr id="0" name=""/>
        <dsp:cNvSpPr/>
      </dsp:nvSpPr>
      <dsp:spPr>
        <a:xfrm>
          <a:off x="0" y="4448675"/>
          <a:ext cx="5906327" cy="810809"/>
        </a:xfrm>
        <a:prstGeom prst="roundRect">
          <a:avLst/>
        </a:prstGeom>
        <a:solidFill>
          <a:schemeClr val="accent5">
            <a:hueOff val="2032020"/>
            <a:satOff val="-16202"/>
            <a:lumOff val="-1225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Times New Roman" panose="02020603050405020304" pitchFamily="18" charset="0"/>
              <a:cs typeface="Times New Roman" panose="02020603050405020304" pitchFamily="18" charset="0"/>
            </a:rPr>
            <a:t>Employment</a:t>
          </a:r>
          <a:endParaRPr lang="en-US" sz="2100" kern="1200" dirty="0">
            <a:latin typeface="Times New Roman" panose="02020603050405020304" pitchFamily="18" charset="0"/>
            <a:cs typeface="Times New Roman" panose="02020603050405020304" pitchFamily="18" charset="0"/>
          </a:endParaRPr>
        </a:p>
      </dsp:txBody>
      <dsp:txXfrm>
        <a:off x="39580" y="4488255"/>
        <a:ext cx="5827167" cy="731649"/>
      </dsp:txXfrm>
    </dsp:sp>
    <dsp:sp modelId="{397DB411-1F80-4371-BE81-37B4A35229BB}">
      <dsp:nvSpPr>
        <dsp:cNvPr id="0" name=""/>
        <dsp:cNvSpPr/>
      </dsp:nvSpPr>
      <dsp:spPr>
        <a:xfrm>
          <a:off x="0" y="5319964"/>
          <a:ext cx="5906327" cy="810809"/>
        </a:xfrm>
        <a:prstGeom prst="roundRect">
          <a:avLst/>
        </a:prstGeom>
        <a:solidFill>
          <a:schemeClr val="accent5">
            <a:hueOff val="2438425"/>
            <a:satOff val="-19443"/>
            <a:lumOff val="-1470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dirty="0">
              <a:latin typeface="Times New Roman" panose="02020603050405020304" pitchFamily="18" charset="0"/>
              <a:cs typeface="Times New Roman" panose="02020603050405020304" pitchFamily="18" charset="0"/>
            </a:rPr>
            <a:t>Demographics represent specific geographic locations and are often associated with time.</a:t>
          </a:r>
          <a:endParaRPr lang="en-US" sz="2100" kern="1200" dirty="0">
            <a:latin typeface="Times New Roman" panose="02020603050405020304" pitchFamily="18" charset="0"/>
            <a:cs typeface="Times New Roman" panose="02020603050405020304" pitchFamily="18" charset="0"/>
          </a:endParaRPr>
        </a:p>
      </dsp:txBody>
      <dsp:txXfrm>
        <a:off x="39580" y="5359544"/>
        <a:ext cx="5827167" cy="73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303D1-3012-471D-AB6B-9C98C67F4CF6}">
      <dsp:nvSpPr>
        <dsp:cNvPr id="0" name=""/>
        <dsp:cNvSpPr/>
      </dsp:nvSpPr>
      <dsp:spPr>
        <a:xfrm>
          <a:off x="0" y="852"/>
          <a:ext cx="9369423"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3598E-ACF9-42D0-8169-A1669470DB3B}">
      <dsp:nvSpPr>
        <dsp:cNvPr id="0" name=""/>
        <dsp:cNvSpPr/>
      </dsp:nvSpPr>
      <dsp:spPr>
        <a:xfrm>
          <a:off x="0" y="852"/>
          <a:ext cx="9369423" cy="3985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Times New Roman" panose="02020603050405020304" pitchFamily="18" charset="0"/>
              <a:cs typeface="Times New Roman" panose="02020603050405020304" pitchFamily="18" charset="0"/>
            </a:rPr>
            <a:t>“Today we think of these geographic locations as concentric circles spreading from “our Jerusalem” or community. Judea may be seen as our state or province and Samaria as our continent (or more accurately, a different culture living in and near our Judea). This is helpful if we want to teach our congregations that missionary work is not all overseas but right here at home, too. For many that’s a radical concept. Yet it’s true, and it’s biblical, based on Acts 1: 8.”</a:t>
          </a:r>
          <a:endParaRPr lang="en-US" sz="3200" kern="1200" dirty="0">
            <a:latin typeface="Times New Roman" panose="02020603050405020304" pitchFamily="18" charset="0"/>
            <a:cs typeface="Times New Roman" panose="02020603050405020304" pitchFamily="18" charset="0"/>
          </a:endParaRPr>
        </a:p>
      </dsp:txBody>
      <dsp:txXfrm>
        <a:off x="0" y="852"/>
        <a:ext cx="9369423" cy="3985717"/>
      </dsp:txXfrm>
    </dsp:sp>
    <dsp:sp modelId="{D562A80F-0713-46D6-AD65-D807B49014A2}">
      <dsp:nvSpPr>
        <dsp:cNvPr id="0" name=""/>
        <dsp:cNvSpPr/>
      </dsp:nvSpPr>
      <dsp:spPr>
        <a:xfrm>
          <a:off x="0" y="3986570"/>
          <a:ext cx="9369423"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1BE79-48EB-4AB0-B0CC-94B6B873170A}">
      <dsp:nvSpPr>
        <dsp:cNvPr id="0" name=""/>
        <dsp:cNvSpPr/>
      </dsp:nvSpPr>
      <dsp:spPr>
        <a:xfrm>
          <a:off x="0" y="3986570"/>
          <a:ext cx="9369423" cy="54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effectLst/>
              <a:latin typeface="Times New Roman" panose="02020603050405020304" pitchFamily="18" charset="0"/>
              <a:cs typeface="Times New Roman" panose="02020603050405020304" pitchFamily="18" charset="0"/>
            </a:rPr>
            <a:t>Stetzer, Ed and </a:t>
          </a:r>
          <a:r>
            <a:rPr lang="en-US" sz="2400" b="0" i="0" kern="1200" dirty="0" err="1">
              <a:solidFill>
                <a:schemeClr val="tx1"/>
              </a:solidFill>
              <a:effectLst/>
              <a:latin typeface="Times New Roman" panose="02020603050405020304" pitchFamily="18" charset="0"/>
              <a:cs typeface="Times New Roman" panose="02020603050405020304" pitchFamily="18" charset="0"/>
            </a:rPr>
            <a:t>Im</a:t>
          </a:r>
          <a:r>
            <a:rPr lang="en-US" sz="2400" b="0" i="0" kern="1200" dirty="0">
              <a:solidFill>
                <a:schemeClr val="tx1"/>
              </a:solidFill>
              <a:effectLst/>
              <a:latin typeface="Times New Roman" panose="02020603050405020304" pitchFamily="18" charset="0"/>
              <a:cs typeface="Times New Roman" panose="02020603050405020304" pitchFamily="18" charset="0"/>
            </a:rPr>
            <a:t>, Daniel.  </a:t>
          </a:r>
          <a:r>
            <a:rPr lang="en-US" sz="2400" b="0" i="1" kern="1200" dirty="0">
              <a:solidFill>
                <a:schemeClr val="tx1"/>
              </a:solidFill>
              <a:effectLst/>
              <a:latin typeface="Times New Roman" panose="02020603050405020304" pitchFamily="18" charset="0"/>
              <a:cs typeface="Times New Roman" panose="02020603050405020304" pitchFamily="18" charset="0"/>
            </a:rPr>
            <a:t>Planting Missional Churches:  Your guide to starting churches that multiply</a:t>
          </a:r>
          <a:r>
            <a:rPr lang="en-US" sz="2400" b="0" kern="1200" dirty="0">
              <a:solidFill>
                <a:schemeClr val="tx1"/>
              </a:solidFill>
              <a:effectLst/>
              <a:latin typeface="Times New Roman" panose="02020603050405020304" pitchFamily="18" charset="0"/>
              <a:cs typeface="Times New Roman" panose="02020603050405020304" pitchFamily="18" charset="0"/>
            </a:rPr>
            <a:t>. B&amp;H Academic</a:t>
          </a:r>
          <a:r>
            <a:rPr lang="en-US" sz="2400" b="0" i="0" kern="1200" dirty="0">
              <a:solidFill>
                <a:schemeClr val="tx1"/>
              </a:solidFill>
              <a:effectLst/>
              <a:latin typeface="Times New Roman" panose="02020603050405020304" pitchFamily="18" charset="0"/>
              <a:cs typeface="Times New Roman" panose="02020603050405020304" pitchFamily="18" charset="0"/>
            </a:rPr>
            <a:t>, 2016.</a:t>
          </a:r>
          <a:endParaRPr lang="en-US" sz="2400" kern="1200" dirty="0">
            <a:latin typeface="Times New Roman" panose="02020603050405020304" pitchFamily="18" charset="0"/>
            <a:cs typeface="Times New Roman" panose="02020603050405020304" pitchFamily="18" charset="0"/>
          </a:endParaRPr>
        </a:p>
      </dsp:txBody>
      <dsp:txXfrm>
        <a:off x="0" y="3986570"/>
        <a:ext cx="9369423" cy="547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DD04F-A6ED-4CE2-BB58-9FABA0CCA2B9}">
      <dsp:nvSpPr>
        <dsp:cNvPr id="0" name=""/>
        <dsp:cNvSpPr/>
      </dsp:nvSpPr>
      <dsp:spPr>
        <a:xfrm>
          <a:off x="0" y="3346228"/>
          <a:ext cx="7507885" cy="9324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85AF7B-0AAC-4903-864B-0EDBBB5626C1}">
      <dsp:nvSpPr>
        <dsp:cNvPr id="0" name=""/>
        <dsp:cNvSpPr/>
      </dsp:nvSpPr>
      <dsp:spPr>
        <a:xfrm>
          <a:off x="956436" y="0"/>
          <a:ext cx="5255519" cy="109224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646" tIns="0" rIns="198646"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Times New Roman" panose="02020603050405020304" pitchFamily="18" charset="0"/>
              <a:cs typeface="Times New Roman" panose="02020603050405020304" pitchFamily="18" charset="0"/>
            </a:rPr>
            <a:t>Church Planting in Jerusalem (Acts 1–7)</a:t>
          </a:r>
          <a:endParaRPr lang="en-US" sz="2500" kern="1200" dirty="0">
            <a:latin typeface="Times New Roman" panose="02020603050405020304" pitchFamily="18" charset="0"/>
            <a:cs typeface="Times New Roman" panose="02020603050405020304" pitchFamily="18" charset="0"/>
          </a:endParaRPr>
        </a:p>
      </dsp:txBody>
      <dsp:txXfrm>
        <a:off x="1009755" y="53319"/>
        <a:ext cx="5148881" cy="985602"/>
      </dsp:txXfrm>
    </dsp:sp>
    <dsp:sp modelId="{4CC519FC-CDD7-4A98-B372-FEB2C683BE91}">
      <dsp:nvSpPr>
        <dsp:cNvPr id="0" name=""/>
        <dsp:cNvSpPr/>
      </dsp:nvSpPr>
      <dsp:spPr>
        <a:xfrm>
          <a:off x="0" y="2208090"/>
          <a:ext cx="7507885" cy="2193606"/>
        </a:xfrm>
        <a:prstGeom prst="rect">
          <a:avLst/>
        </a:prstGeom>
        <a:solidFill>
          <a:schemeClr val="lt1">
            <a:alpha val="90000"/>
            <a:hueOff val="0"/>
            <a:satOff val="0"/>
            <a:lumOff val="0"/>
            <a:alphaOff val="0"/>
          </a:schemeClr>
        </a:solidFill>
        <a:ln w="9525" cap="rnd" cmpd="sng" algn="ctr">
          <a:solidFill>
            <a:schemeClr val="accent5">
              <a:hueOff val="2438425"/>
              <a:satOff val="-19443"/>
              <a:lumOff val="-1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695" tIns="520700" rIns="582695" bIns="177800"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latin typeface="Times New Roman" panose="02020603050405020304" pitchFamily="18" charset="0"/>
              <a:cs typeface="Times New Roman" panose="02020603050405020304" pitchFamily="18" charset="0"/>
            </a:rPr>
            <a:t>1. Born in prayer (1: 12–14) </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b="0" i="0" kern="1200" dirty="0">
              <a:latin typeface="Times New Roman" panose="02020603050405020304" pitchFamily="18" charset="0"/>
              <a:cs typeface="Times New Roman" panose="02020603050405020304" pitchFamily="18" charset="0"/>
            </a:rPr>
            <a:t>2. Bathed in the Spirit (2: 1–4)</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b="0" i="0" kern="1200" dirty="0">
              <a:latin typeface="Times New Roman" panose="02020603050405020304" pitchFamily="18" charset="0"/>
              <a:cs typeface="Times New Roman" panose="02020603050405020304" pitchFamily="18" charset="0"/>
            </a:rPr>
            <a:t>3. Begun with proclamation (2: 14–39)”</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b="0" i="0" kern="1200" dirty="0">
              <a:latin typeface="Times New Roman" panose="02020603050405020304" pitchFamily="18" charset="0"/>
              <a:cs typeface="Times New Roman" panose="02020603050405020304" pitchFamily="18" charset="0"/>
            </a:rPr>
            <a:t>4. Baptized in the name of Jesus (2: 41)</a:t>
          </a:r>
          <a:endParaRPr lang="en-US" sz="2500" kern="1200" dirty="0">
            <a:latin typeface="Times New Roman" panose="02020603050405020304" pitchFamily="18" charset="0"/>
            <a:cs typeface="Times New Roman" panose="02020603050405020304" pitchFamily="18" charset="0"/>
          </a:endParaRPr>
        </a:p>
      </dsp:txBody>
      <dsp:txXfrm>
        <a:off x="0" y="2208090"/>
        <a:ext cx="7507885" cy="2193606"/>
      </dsp:txXfrm>
    </dsp:sp>
    <dsp:sp modelId="{DA6BAF45-A10A-41F4-B5B4-47DDCBFD7D51}">
      <dsp:nvSpPr>
        <dsp:cNvPr id="0" name=""/>
        <dsp:cNvSpPr/>
      </dsp:nvSpPr>
      <dsp:spPr>
        <a:xfrm>
          <a:off x="995065" y="1069315"/>
          <a:ext cx="5255519" cy="1092240"/>
        </a:xfrm>
        <a:prstGeom prst="round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646" tIns="0" rIns="198646"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Times New Roman" panose="02020603050405020304" pitchFamily="18" charset="0"/>
              <a:cs typeface="Times New Roman" panose="02020603050405020304" pitchFamily="18" charset="0"/>
            </a:rPr>
            <a:t>Its Origin</a:t>
          </a:r>
          <a:endParaRPr lang="en-US" sz="2500" kern="1200" dirty="0">
            <a:latin typeface="Times New Roman" panose="02020603050405020304" pitchFamily="18" charset="0"/>
            <a:cs typeface="Times New Roman" panose="02020603050405020304" pitchFamily="18" charset="0"/>
          </a:endParaRPr>
        </a:p>
      </dsp:txBody>
      <dsp:txXfrm>
        <a:off x="1048384" y="1122634"/>
        <a:ext cx="5148881"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3B551-0A60-4FC5-9D71-8F225A89B029}">
      <dsp:nvSpPr>
        <dsp:cNvPr id="0" name=""/>
        <dsp:cNvSpPr/>
      </dsp:nvSpPr>
      <dsp:spPr>
        <a:xfrm>
          <a:off x="38107" y="133344"/>
          <a:ext cx="2371328" cy="187490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study of Acts reveals that laypersons affected early church planting (8: 1, 4). </a:t>
          </a:r>
        </a:p>
      </dsp:txBody>
      <dsp:txXfrm>
        <a:off x="38107" y="133344"/>
        <a:ext cx="2371328" cy="1874904"/>
      </dsp:txXfrm>
    </dsp:sp>
    <dsp:sp modelId="{225D7485-645A-48B1-B32B-8725D92E15D6}">
      <dsp:nvSpPr>
        <dsp:cNvPr id="0" name=""/>
        <dsp:cNvSpPr/>
      </dsp:nvSpPr>
      <dsp:spPr>
        <a:xfrm>
          <a:off x="2598928" y="133352"/>
          <a:ext cx="2371328" cy="189395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performed mass evangelism (8: 5–6, 12) as well as village evangelism (8: 25). </a:t>
          </a:r>
        </a:p>
      </dsp:txBody>
      <dsp:txXfrm>
        <a:off x="2598928" y="133352"/>
        <a:ext cx="2371328" cy="1893956"/>
      </dsp:txXfrm>
    </dsp:sp>
    <dsp:sp modelId="{34D2E64B-55CF-44EF-96F9-986F2AB48DE1}">
      <dsp:nvSpPr>
        <dsp:cNvPr id="0" name=""/>
        <dsp:cNvSpPr/>
      </dsp:nvSpPr>
      <dsp:spPr>
        <a:xfrm>
          <a:off x="5188347" y="152403"/>
          <a:ext cx="2371328" cy="186863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Through this lay movement churches multiplied (9: 31). </a:t>
          </a:r>
        </a:p>
      </dsp:txBody>
      <dsp:txXfrm>
        <a:off x="5188347" y="152403"/>
        <a:ext cx="2371328" cy="1868630"/>
      </dsp:txXfrm>
    </dsp:sp>
    <dsp:sp modelId="{001D39FD-47EE-4C7F-A9D8-F220812E2361}">
      <dsp:nvSpPr>
        <dsp:cNvPr id="0" name=""/>
        <dsp:cNvSpPr/>
      </dsp:nvSpPr>
      <dsp:spPr>
        <a:xfrm>
          <a:off x="513653" y="2351615"/>
          <a:ext cx="2371328" cy="202738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Miracles enhanced the growth of the church (9: 35–42), and salvation reached increasing numbers of Gentiles (10: 44–48). </a:t>
          </a:r>
        </a:p>
      </dsp:txBody>
      <dsp:txXfrm>
        <a:off x="513653" y="2351615"/>
        <a:ext cx="2371328" cy="2027385"/>
      </dsp:txXfrm>
    </dsp:sp>
    <dsp:sp modelId="{E577F14B-1056-496F-82AF-A25DDF619B43}">
      <dsp:nvSpPr>
        <dsp:cNvPr id="0" name=""/>
        <dsp:cNvSpPr/>
      </dsp:nvSpPr>
      <dsp:spPr>
        <a:xfrm>
          <a:off x="4550863" y="2389718"/>
          <a:ext cx="2371328" cy="195118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Later lay Christians from Jerusalem witnessed about Christ and planted a Gentile-Jewish church in Antioch (Acts 11: 20–21). </a:t>
          </a:r>
        </a:p>
      </dsp:txBody>
      <dsp:txXfrm>
        <a:off x="4550863" y="2389718"/>
        <a:ext cx="2371328" cy="1951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7BFD-4510-4BF5-9629-9D69CBCECB72}">
      <dsp:nvSpPr>
        <dsp:cNvPr id="0" name=""/>
        <dsp:cNvSpPr/>
      </dsp:nvSpPr>
      <dsp:spPr>
        <a:xfrm>
          <a:off x="0" y="61524"/>
          <a:ext cx="6257925" cy="127413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5. Paul was a flexible, risk-taking pioneer (1 Cor 9: 19–21). </a:t>
          </a:r>
        </a:p>
      </dsp:txBody>
      <dsp:txXfrm>
        <a:off x="62198" y="123722"/>
        <a:ext cx="6133529" cy="1149734"/>
      </dsp:txXfrm>
    </dsp:sp>
    <dsp:sp modelId="{A24B5B74-97D8-4865-BB5C-538CA98006CB}">
      <dsp:nvSpPr>
        <dsp:cNvPr id="0" name=""/>
        <dsp:cNvSpPr/>
      </dsp:nvSpPr>
      <dsp:spPr>
        <a:xfrm>
          <a:off x="0" y="1430694"/>
          <a:ext cx="6257925" cy="1274130"/>
        </a:xfrm>
        <a:prstGeom prst="round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He constantly penetrated new territory (Rom 15: 20). </a:t>
          </a:r>
        </a:p>
      </dsp:txBody>
      <dsp:txXfrm>
        <a:off x="62198" y="1492892"/>
        <a:ext cx="6133529" cy="1149734"/>
      </dsp:txXfrm>
    </dsp:sp>
    <dsp:sp modelId="{EA28ABC6-55C1-43B8-B99C-103999308A58}">
      <dsp:nvSpPr>
        <dsp:cNvPr id="0" name=""/>
        <dsp:cNvSpPr/>
      </dsp:nvSpPr>
      <dsp:spPr>
        <a:xfrm>
          <a:off x="0" y="2799864"/>
          <a:ext cx="6257925" cy="1274130"/>
        </a:xfrm>
        <a:prstGeom prst="round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He focused on finding a new group (Rom 11: 1–14). </a:t>
          </a:r>
        </a:p>
      </dsp:txBody>
      <dsp:txXfrm>
        <a:off x="62198" y="2862062"/>
        <a:ext cx="6133529" cy="1149734"/>
      </dsp:txXfrm>
    </dsp:sp>
    <dsp:sp modelId="{069AF6FE-2DD2-42BC-B0E6-76C266ECC0D7}">
      <dsp:nvSpPr>
        <dsp:cNvPr id="0" name=""/>
        <dsp:cNvSpPr/>
      </dsp:nvSpPr>
      <dsp:spPr>
        <a:xfrm>
          <a:off x="0" y="4169034"/>
          <a:ext cx="6257925" cy="1274130"/>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He pioneered new methods of ministry (Acts 13). </a:t>
          </a:r>
        </a:p>
      </dsp:txBody>
      <dsp:txXfrm>
        <a:off x="62198" y="4231232"/>
        <a:ext cx="6133529" cy="1149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C7F89-952C-8A4C-90D7-2BECE13E6A3E}">
      <dsp:nvSpPr>
        <dsp:cNvPr id="0" name=""/>
        <dsp:cNvSpPr/>
      </dsp:nvSpPr>
      <dsp:spPr>
        <a:xfrm>
          <a:off x="0" y="1330"/>
          <a:ext cx="10906125" cy="289700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latin typeface="Times New Roman" panose="02020603050405020304" pitchFamily="18" charset="0"/>
              <a:cs typeface="Times New Roman" panose="02020603050405020304" pitchFamily="18" charset="0"/>
            </a:rPr>
            <a:t>The dynamic process whereby the </a:t>
          </a:r>
          <a:r>
            <a:rPr lang="en-US" sz="3200" b="1" i="0" kern="1200" dirty="0">
              <a:latin typeface="Times New Roman" panose="02020603050405020304" pitchFamily="18" charset="0"/>
              <a:cs typeface="Times New Roman" panose="02020603050405020304" pitchFamily="18" charset="0"/>
            </a:rPr>
            <a:t>constant message of the gospel</a:t>
          </a:r>
          <a:r>
            <a:rPr lang="en-US" sz="3200" b="0" i="0" kern="1200" dirty="0">
              <a:latin typeface="Times New Roman" panose="02020603050405020304" pitchFamily="18" charset="0"/>
              <a:cs typeface="Times New Roman" panose="02020603050405020304" pitchFamily="18" charset="0"/>
            </a:rPr>
            <a:t> interacts with </a:t>
          </a:r>
          <a:r>
            <a:rPr lang="en-US" sz="3200" b="1" i="0" kern="1200" dirty="0">
              <a:latin typeface="Times New Roman" panose="02020603050405020304" pitchFamily="18" charset="0"/>
              <a:cs typeface="Times New Roman" panose="02020603050405020304" pitchFamily="18" charset="0"/>
            </a:rPr>
            <a:t>specific, relative human situations</a:t>
          </a:r>
          <a:r>
            <a:rPr lang="en-US" sz="3200" b="0" i="0" kern="1200" dirty="0">
              <a:latin typeface="Times New Roman" panose="02020603050405020304" pitchFamily="18" charset="0"/>
              <a:cs typeface="Times New Roman" panose="02020603050405020304" pitchFamily="18" charset="0"/>
            </a:rPr>
            <a:t>. It involves an examination of the gospel in the light of the respondent’s worldview and then adapting the message, encoding it in such a way that it can become meaningful to the respondent.”</a:t>
          </a:r>
          <a:endParaRPr lang="en-US" sz="3200" kern="1200" dirty="0">
            <a:latin typeface="Times New Roman" panose="02020603050405020304" pitchFamily="18" charset="0"/>
            <a:cs typeface="Times New Roman" panose="02020603050405020304" pitchFamily="18" charset="0"/>
          </a:endParaRPr>
        </a:p>
      </dsp:txBody>
      <dsp:txXfrm>
        <a:off x="141420" y="142750"/>
        <a:ext cx="10623285" cy="2614168"/>
      </dsp:txXfrm>
    </dsp:sp>
    <dsp:sp modelId="{B80C31E9-7999-1342-BC38-792FBD17B468}">
      <dsp:nvSpPr>
        <dsp:cNvPr id="0" name=""/>
        <dsp:cNvSpPr/>
      </dsp:nvSpPr>
      <dsp:spPr>
        <a:xfrm>
          <a:off x="0" y="2857258"/>
          <a:ext cx="10906125" cy="120785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latin typeface="Times New Roman" panose="02020603050405020304" pitchFamily="18" charset="0"/>
              <a:cs typeface="Times New Roman" panose="02020603050405020304" pitchFamily="18" charset="0"/>
            </a:rPr>
            <a:t>“The place to begin exegeting the city is contextualization.”</a:t>
          </a:r>
          <a:endParaRPr lang="en-US" sz="2800" kern="1200" dirty="0">
            <a:latin typeface="Times New Roman" panose="02020603050405020304" pitchFamily="18" charset="0"/>
            <a:cs typeface="Times New Roman" panose="02020603050405020304" pitchFamily="18" charset="0"/>
          </a:endParaRPr>
        </a:p>
      </dsp:txBody>
      <dsp:txXfrm>
        <a:off x="58963" y="2916221"/>
        <a:ext cx="10788199" cy="1089928"/>
      </dsp:txXfrm>
    </dsp:sp>
    <dsp:sp modelId="{D8354CF8-AAEF-F340-85C2-B60941BA7D42}">
      <dsp:nvSpPr>
        <dsp:cNvPr id="0" name=""/>
        <dsp:cNvSpPr/>
      </dsp:nvSpPr>
      <dsp:spPr>
        <a:xfrm>
          <a:off x="0" y="4109945"/>
          <a:ext cx="10906125" cy="614984"/>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Benesh</a:t>
          </a:r>
          <a:r>
            <a:rPr lang="en-US" sz="1800" kern="1200" dirty="0">
              <a:latin typeface="Times New Roman" panose="02020603050405020304" pitchFamily="18" charset="0"/>
              <a:cs typeface="Times New Roman" panose="02020603050405020304" pitchFamily="18" charset="0"/>
            </a:rPr>
            <a:t>, Sean. </a:t>
          </a:r>
          <a:r>
            <a:rPr lang="en-US" sz="1800" i="1" kern="1200" dirty="0">
              <a:latin typeface="Times New Roman" panose="02020603050405020304" pitchFamily="18" charset="0"/>
              <a:cs typeface="Times New Roman" panose="02020603050405020304" pitchFamily="18" charset="0"/>
            </a:rPr>
            <a:t>Exegeting the City: What You Need to Know About Church Planting in the City Today. </a:t>
          </a: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Metrospiritual</a:t>
          </a:r>
          <a:r>
            <a:rPr lang="en-US" sz="1800" kern="1200" dirty="0">
              <a:latin typeface="Times New Roman" panose="02020603050405020304" pitchFamily="18" charset="0"/>
              <a:cs typeface="Times New Roman" panose="02020603050405020304" pitchFamily="18" charset="0"/>
            </a:rPr>
            <a:t> Book Series 4).</a:t>
          </a:r>
          <a:r>
            <a:rPr lang="en-US" sz="1800" kern="1200" dirty="0"/>
            <a:t> </a:t>
          </a:r>
        </a:p>
      </dsp:txBody>
      <dsp:txXfrm>
        <a:off x="30021" y="4139966"/>
        <a:ext cx="10846083" cy="554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35DC9-1F30-46BA-A780-A02A2CAD9C42}">
      <dsp:nvSpPr>
        <dsp:cNvPr id="0" name=""/>
        <dsp:cNvSpPr/>
      </dsp:nvSpPr>
      <dsp:spPr>
        <a:xfrm>
          <a:off x="0" y="295790"/>
          <a:ext cx="8293795" cy="477360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latin typeface="Times New Roman" panose="02020603050405020304" pitchFamily="18" charset="0"/>
              <a:cs typeface="Times New Roman" panose="02020603050405020304" pitchFamily="18" charset="0"/>
            </a:rPr>
            <a:t>Attempts to </a:t>
          </a:r>
          <a:r>
            <a:rPr lang="en-US" sz="3400" b="1" i="0" kern="1200" dirty="0">
              <a:latin typeface="Times New Roman" panose="02020603050405020304" pitchFamily="18" charset="0"/>
              <a:cs typeface="Times New Roman" panose="02020603050405020304" pitchFamily="18" charset="0"/>
            </a:rPr>
            <a:t>communicate the Gospel in word and deed</a:t>
          </a:r>
          <a:r>
            <a:rPr lang="en-US" sz="3400" b="0" i="0" kern="1200" dirty="0">
              <a:latin typeface="Times New Roman" panose="02020603050405020304" pitchFamily="18" charset="0"/>
              <a:cs typeface="Times New Roman" panose="02020603050405020304" pitchFamily="18" charset="0"/>
            </a:rPr>
            <a:t> and to establish churches in ways to </a:t>
          </a:r>
          <a:r>
            <a:rPr lang="en-US" sz="3400" b="1" i="0" kern="1200" dirty="0">
              <a:latin typeface="Times New Roman" panose="02020603050405020304" pitchFamily="18" charset="0"/>
              <a:cs typeface="Times New Roman" panose="02020603050405020304" pitchFamily="18" charset="0"/>
            </a:rPr>
            <a:t>make sense to people within their local cultural context. </a:t>
          </a:r>
          <a:r>
            <a:rPr lang="en-US" sz="3400" b="0" i="0" kern="1200" dirty="0">
              <a:latin typeface="Times New Roman" panose="02020603050405020304" pitchFamily="18" charset="0"/>
              <a:cs typeface="Times New Roman" panose="02020603050405020304" pitchFamily="18" charset="0"/>
            </a:rPr>
            <a:t>It is primarily concerned with presenting Christianity in such a way that </a:t>
          </a:r>
          <a:r>
            <a:rPr lang="en-US" sz="3400" b="1" i="0" kern="1200" dirty="0">
              <a:latin typeface="Times New Roman" panose="02020603050405020304" pitchFamily="18" charset="0"/>
              <a:cs typeface="Times New Roman" panose="02020603050405020304" pitchFamily="18" charset="0"/>
            </a:rPr>
            <a:t>it meets peoples’ deepest needs and penetrates their worldviews, </a:t>
          </a:r>
          <a:r>
            <a:rPr lang="en-US" sz="3400" b="0" i="0" kern="1200" dirty="0">
              <a:latin typeface="Times New Roman" panose="02020603050405020304" pitchFamily="18" charset="0"/>
              <a:cs typeface="Times New Roman" panose="02020603050405020304" pitchFamily="18" charset="0"/>
            </a:rPr>
            <a:t>thus allowing them to </a:t>
          </a:r>
          <a:r>
            <a:rPr lang="en-US" sz="3400" b="1" i="0" kern="1200" dirty="0">
              <a:latin typeface="Times New Roman" panose="02020603050405020304" pitchFamily="18" charset="0"/>
              <a:cs typeface="Times New Roman" panose="02020603050405020304" pitchFamily="18" charset="0"/>
            </a:rPr>
            <a:t>follow Christ and remain in their own cultures.”</a:t>
          </a:r>
          <a:endParaRPr lang="en-US" sz="3400" kern="1200" dirty="0">
            <a:latin typeface="Times New Roman" panose="02020603050405020304" pitchFamily="18" charset="0"/>
            <a:cs typeface="Times New Roman" panose="02020603050405020304" pitchFamily="18" charset="0"/>
          </a:endParaRPr>
        </a:p>
      </dsp:txBody>
      <dsp:txXfrm>
        <a:off x="233028" y="528818"/>
        <a:ext cx="7827739" cy="4307544"/>
      </dsp:txXfrm>
    </dsp:sp>
    <dsp:sp modelId="{12764104-53ED-407A-BE6D-EAF95A622BC4}">
      <dsp:nvSpPr>
        <dsp:cNvPr id="0" name=""/>
        <dsp:cNvSpPr/>
      </dsp:nvSpPr>
      <dsp:spPr>
        <a:xfrm>
          <a:off x="0" y="5167310"/>
          <a:ext cx="8293795" cy="947225"/>
        </a:xfrm>
        <a:prstGeom prst="round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Frost, Michael and Hirsch, Alan. </a:t>
          </a:r>
          <a:r>
            <a:rPr lang="en-US" sz="2400" b="0" i="1" kern="1200" dirty="0">
              <a:latin typeface="Times New Roman" panose="02020603050405020304" pitchFamily="18" charset="0"/>
              <a:cs typeface="Times New Roman" panose="02020603050405020304" pitchFamily="18" charset="0"/>
            </a:rPr>
            <a:t>The Shaping of Things to Come. </a:t>
          </a:r>
          <a:r>
            <a:rPr lang="en-US" sz="2400" b="0" i="0" kern="1200" dirty="0">
              <a:latin typeface="Times New Roman" panose="02020603050405020304" pitchFamily="18" charset="0"/>
              <a:cs typeface="Times New Roman" panose="02020603050405020304" pitchFamily="18" charset="0"/>
            </a:rPr>
            <a:t>Baker Books, 2013.</a:t>
          </a:r>
          <a:endParaRPr lang="en-US" sz="2400" kern="1200" dirty="0">
            <a:latin typeface="Times New Roman" panose="02020603050405020304" pitchFamily="18" charset="0"/>
            <a:cs typeface="Times New Roman" panose="02020603050405020304" pitchFamily="18" charset="0"/>
          </a:endParaRPr>
        </a:p>
      </dsp:txBody>
      <dsp:txXfrm>
        <a:off x="46240" y="5213550"/>
        <a:ext cx="8201315" cy="854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CFA2C-8D96-9246-AE56-06FFDF770674}">
      <dsp:nvSpPr>
        <dsp:cNvPr id="0" name=""/>
        <dsp:cNvSpPr/>
      </dsp:nvSpPr>
      <dsp:spPr>
        <a:xfrm>
          <a:off x="0" y="1603"/>
          <a:ext cx="6813755"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6E10F1B-956F-7845-8646-5326633F3FB1}">
      <dsp:nvSpPr>
        <dsp:cNvPr id="0" name=""/>
        <dsp:cNvSpPr/>
      </dsp:nvSpPr>
      <dsp:spPr>
        <a:xfrm>
          <a:off x="0" y="1603"/>
          <a:ext cx="6813755" cy="285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i="0" kern="1200" dirty="0">
              <a:latin typeface="Times New Roman" panose="02020603050405020304" pitchFamily="18" charset="0"/>
              <a:cs typeface="Times New Roman" panose="02020603050405020304" pitchFamily="18" charset="0"/>
            </a:rPr>
            <a:t>“The Christian faith never exists except as ‘translated’ into culture.”</a:t>
          </a:r>
          <a:endParaRPr lang="en-US" sz="4800" kern="1200" dirty="0">
            <a:latin typeface="Times New Roman" panose="02020603050405020304" pitchFamily="18" charset="0"/>
            <a:cs typeface="Times New Roman" panose="02020603050405020304" pitchFamily="18" charset="0"/>
          </a:endParaRPr>
        </a:p>
      </dsp:txBody>
      <dsp:txXfrm>
        <a:off x="0" y="1603"/>
        <a:ext cx="6813755" cy="2851360"/>
      </dsp:txXfrm>
    </dsp:sp>
    <dsp:sp modelId="{ECF13B79-6339-614C-AE71-F55900518B62}">
      <dsp:nvSpPr>
        <dsp:cNvPr id="0" name=""/>
        <dsp:cNvSpPr/>
      </dsp:nvSpPr>
      <dsp:spPr>
        <a:xfrm>
          <a:off x="0" y="2852963"/>
          <a:ext cx="6813755"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D595026-BB48-164B-82CF-07F8EC2F0C1A}">
      <dsp:nvSpPr>
        <dsp:cNvPr id="0" name=""/>
        <dsp:cNvSpPr/>
      </dsp:nvSpPr>
      <dsp:spPr>
        <a:xfrm>
          <a:off x="0" y="2852963"/>
          <a:ext cx="6813755" cy="95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dirty="0">
              <a:latin typeface="Times New Roman" panose="02020603050405020304" pitchFamily="18" charset="0"/>
              <a:cs typeface="Times New Roman" panose="02020603050405020304" pitchFamily="18" charset="0"/>
            </a:rPr>
            <a:t>Bosch, David J. </a:t>
          </a:r>
          <a:r>
            <a:rPr lang="en-US" sz="2500" b="0" i="1" kern="1200" dirty="0">
              <a:latin typeface="Times New Roman" panose="02020603050405020304" pitchFamily="18" charset="0"/>
              <a:cs typeface="Times New Roman" panose="02020603050405020304" pitchFamily="18" charset="0"/>
            </a:rPr>
            <a:t>Transforming Mission:  Paradigm shifts in Theology of mission</a:t>
          </a:r>
          <a:r>
            <a:rPr lang="en-US" sz="2500" b="0" i="0" kern="1200" dirty="0">
              <a:latin typeface="Times New Roman" panose="02020603050405020304" pitchFamily="18" charset="0"/>
              <a:cs typeface="Times New Roman" panose="02020603050405020304" pitchFamily="18" charset="0"/>
            </a:rPr>
            <a:t>. Orbis Books, 2011.</a:t>
          </a:r>
          <a:endParaRPr lang="en-US" sz="2500" kern="1200" dirty="0">
            <a:latin typeface="Times New Roman" panose="02020603050405020304" pitchFamily="18" charset="0"/>
            <a:cs typeface="Times New Roman" panose="02020603050405020304" pitchFamily="18" charset="0"/>
          </a:endParaRPr>
        </a:p>
      </dsp:txBody>
      <dsp:txXfrm>
        <a:off x="0" y="2852963"/>
        <a:ext cx="6813755" cy="957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356A-29D0-4A8E-9DD9-3C9DD4BF8FD8}">
      <dsp:nvSpPr>
        <dsp:cNvPr id="0" name=""/>
        <dsp:cNvSpPr/>
      </dsp:nvSpPr>
      <dsp:spPr>
        <a:xfrm>
          <a:off x="0" y="236530"/>
          <a:ext cx="5816600" cy="2455161"/>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The first realization is that God is and has been at work here in our cities long before we showed up.</a:t>
          </a:r>
        </a:p>
      </dsp:txBody>
      <dsp:txXfrm>
        <a:off x="119851" y="356381"/>
        <a:ext cx="5576898" cy="2215459"/>
      </dsp:txXfrm>
    </dsp:sp>
    <dsp:sp modelId="{33066224-602E-4026-91B7-F3587464A2D0}">
      <dsp:nvSpPr>
        <dsp:cNvPr id="0" name=""/>
        <dsp:cNvSpPr/>
      </dsp:nvSpPr>
      <dsp:spPr>
        <a:xfrm>
          <a:off x="0" y="2878891"/>
          <a:ext cx="5816600" cy="1212103"/>
        </a:xfrm>
        <a:prstGeom prst="round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Benesh</a:t>
          </a:r>
          <a:r>
            <a:rPr lang="en-US" sz="1800" kern="1200" dirty="0">
              <a:latin typeface="Times New Roman" panose="02020603050405020304" pitchFamily="18" charset="0"/>
              <a:cs typeface="Times New Roman" panose="02020603050405020304" pitchFamily="18" charset="0"/>
            </a:rPr>
            <a:t>, Sean. </a:t>
          </a:r>
          <a:r>
            <a:rPr lang="en-US" sz="1800" i="1" kern="1200" dirty="0">
              <a:latin typeface="Times New Roman" panose="02020603050405020304" pitchFamily="18" charset="0"/>
              <a:cs typeface="Times New Roman" panose="02020603050405020304" pitchFamily="18" charset="0"/>
            </a:rPr>
            <a:t>Exegeting the City: What You Need to Know About Church Planting in the City Today. </a:t>
          </a: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Metrospiritual</a:t>
          </a:r>
          <a:r>
            <a:rPr lang="en-US" sz="1800" kern="1200" dirty="0">
              <a:latin typeface="Times New Roman" panose="02020603050405020304" pitchFamily="18" charset="0"/>
              <a:cs typeface="Times New Roman" panose="02020603050405020304" pitchFamily="18" charset="0"/>
            </a:rPr>
            <a:t> Book Series 4), p. 157. </a:t>
          </a:r>
        </a:p>
      </dsp:txBody>
      <dsp:txXfrm>
        <a:off x="59170" y="2938061"/>
        <a:ext cx="5698260" cy="10937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94D5C-A3E7-6740-B669-525F2F49EFEA}"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64767-B1A7-D547-A442-E57F134837A6}" type="slidenum">
              <a:rPr lang="en-US" smtClean="0"/>
              <a:t>‹#›</a:t>
            </a:fld>
            <a:endParaRPr lang="en-US"/>
          </a:p>
        </p:txBody>
      </p:sp>
    </p:spTree>
    <p:extLst>
      <p:ext uri="{BB962C8B-B14F-4D97-AF65-F5344CB8AC3E}">
        <p14:creationId xmlns:p14="http://schemas.microsoft.com/office/powerpoint/2010/main" val="74524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202124"/>
                </a:solidFill>
                <a:effectLst/>
                <a:latin typeface="arial" panose="020B0604020202020204" pitchFamily="34" charset="0"/>
              </a:rPr>
              <a:t>Thank Dr. Chichester and his team and you administrators for the invitation. </a:t>
            </a:r>
          </a:p>
          <a:p>
            <a:endParaRPr lang="en-US" b="0" i="0" u="none" strike="noStrike">
              <a:solidFill>
                <a:srgbClr val="202124"/>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Urban areas are </a:t>
            </a:r>
            <a:r>
              <a:rPr lang="en-US" b="1" i="0" u="none" strike="noStrike">
                <a:solidFill>
                  <a:srgbClr val="202124"/>
                </a:solidFill>
                <a:effectLst/>
                <a:latin typeface="arial" panose="020B0604020202020204" pitchFamily="34" charset="0"/>
              </a:rPr>
              <a:t>locations with high population density</a:t>
            </a:r>
            <a:r>
              <a:rPr lang="en-US" b="0" i="0" u="none" strike="noStrike">
                <a:solidFill>
                  <a:srgbClr val="202124"/>
                </a:solidFill>
                <a:effectLst/>
                <a:latin typeface="arial" panose="020B0604020202020204" pitchFamily="34" charset="0"/>
              </a:rPr>
              <a:t>. Urban areas are in cities and towns. </a:t>
            </a:r>
          </a:p>
          <a:p>
            <a:endParaRPr lang="en-US" b="0" i="0" u="none" strike="noStrike">
              <a:solidFill>
                <a:srgbClr val="202124"/>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An urban community is one that's in a city or town: lots of people live there, and there are lots of different kinds of buildings close together.</a:t>
            </a:r>
          </a:p>
          <a:p>
            <a:endParaRPr lang="en-US" b="0" i="0" u="none" strike="noStrike">
              <a:solidFill>
                <a:srgbClr val="202124"/>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 A suburb is a place where people live just outside of a city or town.</a:t>
            </a:r>
          </a:p>
          <a:p>
            <a:endParaRPr lang="en-US" b="0" i="0" u="none" strike="noStrike">
              <a:solidFill>
                <a:srgbClr val="202124"/>
              </a:solidFill>
              <a:effectLst/>
              <a:latin typeface="arial" panose="020B0604020202020204" pitchFamily="34" charset="0"/>
            </a:endParaRPr>
          </a:p>
          <a:p>
            <a:endParaRPr lang="en-US" b="0" i="0" u="none" strike="noStrike">
              <a:solidFill>
                <a:srgbClr val="202124"/>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Urban areas are created through urbanization and are categorized by urban morphology as </a:t>
            </a:r>
            <a:r>
              <a:rPr lang="en-US" b="1" i="0" u="none" strike="noStrike">
                <a:solidFill>
                  <a:srgbClr val="202124"/>
                </a:solidFill>
                <a:effectLst/>
                <a:latin typeface="arial" panose="020B0604020202020204" pitchFamily="34" charset="0"/>
              </a:rPr>
              <a:t>cities, towns, conurbations or suburbs</a:t>
            </a:r>
            <a:r>
              <a:rPr lang="en-US" b="0" i="0" u="none" strike="noStrike">
                <a:solidFill>
                  <a:srgbClr val="202124"/>
                </a:solidFill>
                <a:effectLst/>
                <a:latin typeface="arial" panose="020B0604020202020204" pitchFamily="34" charset="0"/>
              </a:rPr>
              <a:t>.</a:t>
            </a:r>
          </a:p>
          <a:p>
            <a:endParaRPr lang="en-US" b="0" i="0" u="none" strike="noStrike">
              <a:solidFill>
                <a:srgbClr val="202124"/>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What is the difference between urban and city?</a:t>
            </a:r>
          </a:p>
          <a:p>
            <a:r>
              <a:rPr lang="en-US" b="0" i="0" u="none" strike="noStrike">
                <a:solidFill>
                  <a:srgbClr val="202124"/>
                </a:solidFill>
                <a:effectLst/>
                <a:latin typeface="arial" panose="020B0604020202020204" pitchFamily="34" charset="0"/>
              </a:rPr>
              <a:t>? What is the difference between “city” and “urban”? [</a:t>
            </a:r>
            <a:r>
              <a:rPr lang="en-US" b="1" i="0" u="none" strike="noStrike">
                <a:solidFill>
                  <a:srgbClr val="202124"/>
                </a:solidFill>
                <a:effectLst/>
                <a:latin typeface="arial" panose="020B0604020202020204" pitchFamily="34" charset="0"/>
              </a:rPr>
              <a:t>A city is identified by businesses, a population, and a </a:t>
            </a:r>
            <a:r>
              <a:rPr lang="en-US" b="1" i="0" u="none" strike="noStrike" err="1">
                <a:solidFill>
                  <a:srgbClr val="202124"/>
                </a:solidFill>
                <a:effectLst/>
                <a:latin typeface="arial" panose="020B0604020202020204" pitchFamily="34" charset="0"/>
              </a:rPr>
              <a:t>cul</a:t>
            </a:r>
            <a:r>
              <a:rPr lang="en-US" b="1" i="0" u="none" strike="noStrike">
                <a:solidFill>
                  <a:srgbClr val="202124"/>
                </a:solidFill>
                <a:effectLst/>
                <a:latin typeface="arial" panose="020B0604020202020204" pitchFamily="34" charset="0"/>
              </a:rPr>
              <a:t>- </a:t>
            </a:r>
            <a:r>
              <a:rPr lang="en-US" b="1" i="0" u="none" strike="noStrike" err="1">
                <a:solidFill>
                  <a:srgbClr val="202124"/>
                </a:solidFill>
                <a:effectLst/>
                <a:latin typeface="arial" panose="020B0604020202020204" pitchFamily="34" charset="0"/>
              </a:rPr>
              <a:t>tural</a:t>
            </a:r>
            <a:r>
              <a:rPr lang="en-US" b="1" i="0" u="none" strike="noStrike">
                <a:solidFill>
                  <a:srgbClr val="202124"/>
                </a:solidFill>
                <a:effectLst/>
                <a:latin typeface="arial" panose="020B0604020202020204" pitchFamily="34" charset="0"/>
              </a:rPr>
              <a:t> landscape.</a:t>
            </a:r>
            <a:endParaRPr lang="en-US" b="0" i="0" u="none" strike="noStrike">
              <a:solidFill>
                <a:srgbClr val="202124"/>
              </a:solidFill>
              <a:effectLst/>
              <a:latin typeface="arial" panose="020B0604020202020204" pitchFamily="34" charset="0"/>
            </a:endParaRPr>
          </a:p>
          <a:p>
            <a:endParaRPr lang="en-US" b="0" i="0" u="none" strike="noStrike">
              <a:solidFill>
                <a:srgbClr val="202124"/>
              </a:solidFill>
              <a:effectLst/>
              <a:latin typeface="arial" panose="020B0604020202020204" pitchFamily="34" charset="0"/>
            </a:endParaRPr>
          </a:p>
          <a:p>
            <a:r>
              <a:rPr lang="en-US" b="1" i="0" u="none" strike="noStrike">
                <a:solidFill>
                  <a:srgbClr val="202124"/>
                </a:solidFill>
                <a:effectLst/>
                <a:latin typeface="arial" panose="020B0604020202020204" pitchFamily="34" charset="0"/>
              </a:rPr>
              <a:t>Urban locations include non-rural areas like the city and suburbs</a:t>
            </a:r>
            <a:r>
              <a:rPr lang="en-US" b="0" i="0" u="none" strike="noStrike">
                <a:solidFill>
                  <a:srgbClr val="202124"/>
                </a:solidFill>
                <a:effectLst/>
                <a:latin typeface="arial" panose="020B0604020202020204" pitchFamily="34" charset="0"/>
              </a:rPr>
              <a:t>. ]</a:t>
            </a:r>
          </a:p>
          <a:p>
            <a:endParaRPr lang="en-US" b="0" i="0" u="none" strike="noStrike">
              <a:solidFill>
                <a:srgbClr val="202124"/>
              </a:solidFill>
              <a:effectLst/>
              <a:latin typeface="arial" panose="020B0604020202020204" pitchFamily="34" charset="0"/>
            </a:endParaRPr>
          </a:p>
          <a:p>
            <a:endParaRPr lang="en-US" b="0" i="0" u="none" strike="noStrike">
              <a:solidFill>
                <a:srgbClr val="202124"/>
              </a:solidFill>
              <a:effectLst/>
              <a:latin typeface="arial" panose="020B0604020202020204" pitchFamily="34" charset="0"/>
            </a:endParaRPr>
          </a:p>
          <a:p>
            <a:r>
              <a:rPr lang="en-US" b="1" i="0" u="none" strike="noStrike">
                <a:solidFill>
                  <a:srgbClr val="202124"/>
                </a:solidFill>
                <a:effectLst/>
                <a:latin typeface="arial" panose="020B0604020202020204" pitchFamily="34" charset="0"/>
              </a:rPr>
              <a:t>synonyms for urban</a:t>
            </a:r>
            <a:endParaRPr lang="en-US" b="0" i="0" u="none" strike="noStrike">
              <a:solidFill>
                <a:srgbClr val="202124"/>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civic.</a:t>
            </a:r>
          </a:p>
          <a:p>
            <a:r>
              <a:rPr lang="en-US" b="0" i="0" u="none" strike="noStrike">
                <a:solidFill>
                  <a:srgbClr val="202124"/>
                </a:solidFill>
                <a:effectLst/>
                <a:latin typeface="arial" panose="020B0604020202020204" pitchFamily="34" charset="0"/>
              </a:rPr>
              <a:t>civil.</a:t>
            </a:r>
          </a:p>
          <a:p>
            <a:r>
              <a:rPr lang="en-US" b="0" i="0" u="none" strike="noStrike">
                <a:solidFill>
                  <a:srgbClr val="202124"/>
                </a:solidFill>
                <a:effectLst/>
                <a:latin typeface="arial" panose="020B0604020202020204" pitchFamily="34" charset="0"/>
              </a:rPr>
              <a:t>downtown.</a:t>
            </a:r>
          </a:p>
          <a:p>
            <a:r>
              <a:rPr lang="en-US" b="0" i="0" u="none" strike="noStrike">
                <a:solidFill>
                  <a:srgbClr val="202124"/>
                </a:solidFill>
                <a:effectLst/>
                <a:latin typeface="arial" panose="020B0604020202020204" pitchFamily="34" charset="0"/>
              </a:rPr>
              <a:t>metropolitan.</a:t>
            </a:r>
          </a:p>
          <a:p>
            <a:r>
              <a:rPr lang="en-US" b="0" i="0" u="none" strike="noStrike">
                <a:solidFill>
                  <a:srgbClr val="202124"/>
                </a:solidFill>
                <a:effectLst/>
                <a:latin typeface="arial" panose="020B0604020202020204" pitchFamily="34" charset="0"/>
              </a:rPr>
              <a:t>burghal.</a:t>
            </a:r>
          </a:p>
          <a:p>
            <a:r>
              <a:rPr lang="en-US" b="0" i="0" u="none" strike="noStrike">
                <a:solidFill>
                  <a:srgbClr val="202124"/>
                </a:solidFill>
                <a:effectLst/>
                <a:latin typeface="arial" panose="020B0604020202020204" pitchFamily="34" charset="0"/>
              </a:rPr>
              <a:t>central.</a:t>
            </a:r>
          </a:p>
          <a:p>
            <a:r>
              <a:rPr lang="en-US" b="0" i="0" u="none" strike="noStrike">
                <a:solidFill>
                  <a:srgbClr val="202124"/>
                </a:solidFill>
                <a:effectLst/>
                <a:latin typeface="arial" panose="020B0604020202020204" pitchFamily="34" charset="0"/>
              </a:rPr>
              <a:t>citified.</a:t>
            </a:r>
          </a:p>
          <a:p>
            <a:r>
              <a:rPr lang="en-US" b="0" i="0" u="none" strike="noStrike">
                <a:solidFill>
                  <a:srgbClr val="202124"/>
                </a:solidFill>
                <a:effectLst/>
                <a:latin typeface="arial" panose="020B0604020202020204" pitchFamily="34" charset="0"/>
              </a:rPr>
              <a:t>inner-city.</a:t>
            </a:r>
          </a:p>
          <a:p>
            <a:endParaRPr lang="en-US" b="0" i="0" u="none" strike="noStrike">
              <a:solidFill>
                <a:srgbClr val="202124"/>
              </a:solidFill>
              <a:effectLst/>
              <a:latin typeface="arial" panose="020B0604020202020204" pitchFamily="34" charset="0"/>
            </a:endParaRPr>
          </a:p>
          <a:p>
            <a:endParaRPr lang="en-US" b="0" i="0" u="none" strike="noStrike">
              <a:solidFill>
                <a:srgbClr val="202124"/>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An urban area is often the main area of employment. Urban areas have the most human-built structures.</a:t>
            </a:r>
            <a:endParaRPr lang="en-US"/>
          </a:p>
        </p:txBody>
      </p:sp>
      <p:sp>
        <p:nvSpPr>
          <p:cNvPr id="4" name="Slide Number Placeholder 3"/>
          <p:cNvSpPr>
            <a:spLocks noGrp="1"/>
          </p:cNvSpPr>
          <p:nvPr>
            <p:ph type="sldNum" sz="quarter" idx="5"/>
          </p:nvPr>
        </p:nvSpPr>
        <p:spPr/>
        <p:txBody>
          <a:bodyPr/>
          <a:lstStyle/>
          <a:p>
            <a:fld id="{72C64767-B1A7-D547-A442-E57F134837A6}" type="slidenum">
              <a:rPr lang="en-US" smtClean="0"/>
              <a:t>1</a:t>
            </a:fld>
            <a:endParaRPr lang="en-US"/>
          </a:p>
        </p:txBody>
      </p:sp>
    </p:spTree>
    <p:extLst>
      <p:ext uri="{BB962C8B-B14F-4D97-AF65-F5344CB8AC3E}">
        <p14:creationId xmlns:p14="http://schemas.microsoft.com/office/powerpoint/2010/main" val="11574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New methods in bring the gospel to urban dwellers </a:t>
            </a:r>
          </a:p>
          <a:p>
            <a:endParaRPr lang="en-US"/>
          </a:p>
          <a:p>
            <a:r>
              <a:rPr lang="en-US" err="1"/>
              <a:t>PARTHNER</a:t>
            </a:r>
            <a:r>
              <a:rPr lang="en-US"/>
              <a:t> with businesses in the community for wakefield </a:t>
            </a:r>
          </a:p>
          <a:p>
            <a:endParaRPr lang="en-US"/>
          </a:p>
          <a:p>
            <a:r>
              <a:rPr lang="en-US"/>
              <a:t>Meet with the community affairs department of the police monthly to hear about the stats of the community and be available when the needs arrive</a:t>
            </a:r>
          </a:p>
          <a:p>
            <a:endParaRPr lang="en-US"/>
          </a:p>
          <a:p>
            <a:r>
              <a:rPr lang="en-US"/>
              <a:t>Meet with the mayor etc. How can we serve these urban dwellers </a:t>
            </a:r>
          </a:p>
          <a:p>
            <a:endParaRPr lang="en-US"/>
          </a:p>
          <a:p>
            <a:r>
              <a:rPr lang="en-US"/>
              <a:t>Barry black making a difference at the highest level but not compromising faith</a:t>
            </a:r>
          </a:p>
          <a:p>
            <a:endParaRPr lang="en-US"/>
          </a:p>
          <a:p>
            <a:r>
              <a:rPr lang="en-US"/>
              <a:t>The 3 Hebrew boys serving in a BABYLON URAN METROPOLIS OF THE DAY</a:t>
            </a:r>
          </a:p>
          <a:p>
            <a:endParaRPr lang="en-US"/>
          </a:p>
          <a:p>
            <a:endParaRPr lang="en-US"/>
          </a:p>
          <a:p>
            <a:r>
              <a:rPr lang="en-US"/>
              <a:t>Turn in your guns no question ask at one point when gun violence was wild</a:t>
            </a:r>
          </a:p>
          <a:p>
            <a:endParaRPr lang="en-US"/>
          </a:p>
          <a:p>
            <a:r>
              <a:rPr lang="en-US"/>
              <a:t>Area where gun violence was rampant clergy show up to marches with the local</a:t>
            </a:r>
          </a:p>
          <a:p>
            <a:endParaRPr lang="en-US"/>
          </a:p>
          <a:p>
            <a:r>
              <a:rPr lang="en-US"/>
              <a:t>New methods-creating space for first time offenders</a:t>
            </a:r>
          </a:p>
          <a:p>
            <a:r>
              <a:rPr lang="en-US"/>
              <a:t>Rehabilitation for those coming out of prison </a:t>
            </a:r>
          </a:p>
        </p:txBody>
      </p:sp>
      <p:sp>
        <p:nvSpPr>
          <p:cNvPr id="4" name="Slide Number Placeholder 3"/>
          <p:cNvSpPr>
            <a:spLocks noGrp="1"/>
          </p:cNvSpPr>
          <p:nvPr>
            <p:ph type="sldNum" sz="quarter" idx="5"/>
          </p:nvPr>
        </p:nvSpPr>
        <p:spPr/>
        <p:txBody>
          <a:bodyPr/>
          <a:lstStyle/>
          <a:p>
            <a:fld id="{72C64767-B1A7-D547-A442-E57F134837A6}" type="slidenum">
              <a:rPr lang="en-US" smtClean="0"/>
              <a:t>11</a:t>
            </a:fld>
            <a:endParaRPr lang="en-US"/>
          </a:p>
        </p:txBody>
      </p:sp>
    </p:spTree>
    <p:extLst>
      <p:ext uri="{BB962C8B-B14F-4D97-AF65-F5344CB8AC3E}">
        <p14:creationId xmlns:p14="http://schemas.microsoft.com/office/powerpoint/2010/main" val="336192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methods demands contextualization</a:t>
            </a:r>
          </a:p>
          <a:p>
            <a:r>
              <a:rPr lang="en-US"/>
              <a:t>Exegete –expound/interpret </a:t>
            </a:r>
          </a:p>
          <a:p>
            <a:r>
              <a:rPr lang="en-US"/>
              <a:t>New methods demands contextualization</a:t>
            </a:r>
          </a:p>
          <a:p>
            <a:r>
              <a:rPr lang="en-US"/>
              <a:t>We have to reach urban  people in there context.</a:t>
            </a:r>
          </a:p>
          <a:p>
            <a:r>
              <a:rPr lang="en-US"/>
              <a:t>What work as ministry In Markham will not </a:t>
            </a:r>
            <a:r>
              <a:rPr lang="en-US" err="1"/>
              <a:t>nessicarly</a:t>
            </a:r>
            <a:r>
              <a:rPr lang="en-US"/>
              <a:t> work for the homeless in downtown toronto.</a:t>
            </a:r>
          </a:p>
          <a:p>
            <a:endParaRPr lang="en-US"/>
          </a:p>
          <a:p>
            <a:r>
              <a:rPr lang="en-US"/>
              <a:t>We cannot take a replica of what works in Scarborough and bring it to Brampton </a:t>
            </a:r>
          </a:p>
          <a:p>
            <a:endParaRPr lang="en-US"/>
          </a:p>
          <a:p>
            <a:r>
              <a:rPr lang="en-US"/>
              <a:t>We have to bring the message to urban dwellers in their context </a:t>
            </a:r>
          </a:p>
        </p:txBody>
      </p:sp>
      <p:sp>
        <p:nvSpPr>
          <p:cNvPr id="4" name="Slide Number Placeholder 3"/>
          <p:cNvSpPr>
            <a:spLocks noGrp="1"/>
          </p:cNvSpPr>
          <p:nvPr>
            <p:ph type="sldNum" sz="quarter" idx="5"/>
          </p:nvPr>
        </p:nvSpPr>
        <p:spPr/>
        <p:txBody>
          <a:bodyPr/>
          <a:lstStyle/>
          <a:p>
            <a:fld id="{72C64767-B1A7-D547-A442-E57F134837A6}" type="slidenum">
              <a:rPr lang="en-US" smtClean="0"/>
              <a:t>12</a:t>
            </a:fld>
            <a:endParaRPr lang="en-US"/>
          </a:p>
        </p:txBody>
      </p:sp>
    </p:spTree>
    <p:extLst>
      <p:ext uri="{BB962C8B-B14F-4D97-AF65-F5344CB8AC3E}">
        <p14:creationId xmlns:p14="http://schemas.microsoft.com/office/powerpoint/2010/main" val="375729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“What we can see from these definitions is that contextualization is the fluid and dynamic process of the Gospel interacting with culture. Each time that takes place it involves a translation on some level whether linguistic, cultural, or worldview.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In one of my district we wanted to reach the people in our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It was predominantly Hispanic. We faced a linguist barrier.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So a core group in our congregation learned Spanish while we taught English to the community creating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We engage our Spanish breather in the process so the community could hear the gospel in their language and remain in their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 Bosch reminds us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(See next slide)</a:t>
            </a:r>
            <a:endParaRPr lang="en-US">
              <a:effectLst/>
            </a:endParaRPr>
          </a:p>
          <a:p>
            <a:endParaRPr lang="en-US"/>
          </a:p>
        </p:txBody>
      </p:sp>
      <p:sp>
        <p:nvSpPr>
          <p:cNvPr id="4" name="Slide Number Placeholder 3"/>
          <p:cNvSpPr>
            <a:spLocks noGrp="1"/>
          </p:cNvSpPr>
          <p:nvPr>
            <p:ph type="sldNum" sz="quarter" idx="5"/>
          </p:nvPr>
        </p:nvSpPr>
        <p:spPr/>
        <p:txBody>
          <a:bodyPr/>
          <a:lstStyle/>
          <a:p>
            <a:fld id="{4A1B4BA0-0005-7A41-B2E9-9E717BC046D7}" type="slidenum">
              <a:rPr lang="en-US" smtClean="0"/>
              <a:t>13</a:t>
            </a:fld>
            <a:endParaRPr lang="en-US"/>
          </a:p>
        </p:txBody>
      </p:sp>
    </p:spTree>
    <p:extLst>
      <p:ext uri="{BB962C8B-B14F-4D97-AF65-F5344CB8AC3E}">
        <p14:creationId xmlns:p14="http://schemas.microsoft.com/office/powerpoint/2010/main" val="152928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This idea of “translated into culture” seems obvious when we envision an international setting where the language and culture are foreign to our home culture. This  translation or contextualization process must happen even in our cities and  the process differs from district to district.”</a:t>
            </a:r>
            <a:endParaRPr lang="en-US">
              <a:effectLst/>
            </a:endParaRPr>
          </a:p>
          <a:p>
            <a:r>
              <a:rPr lang="en-US"/>
              <a:t>YOU MAY HAVE TO LEAR SHEEK TO REACH URBAN DWELLERS IN BRAMPTON</a:t>
            </a:r>
          </a:p>
          <a:p>
            <a:r>
              <a:rPr lang="en-US"/>
              <a:t>Mandarin </a:t>
            </a:r>
          </a:p>
        </p:txBody>
      </p:sp>
      <p:sp>
        <p:nvSpPr>
          <p:cNvPr id="4" name="Slide Number Placeholder 3"/>
          <p:cNvSpPr>
            <a:spLocks noGrp="1"/>
          </p:cNvSpPr>
          <p:nvPr>
            <p:ph type="sldNum" sz="quarter" idx="5"/>
          </p:nvPr>
        </p:nvSpPr>
        <p:spPr/>
        <p:txBody>
          <a:bodyPr/>
          <a:lstStyle/>
          <a:p>
            <a:fld id="{4A1B4BA0-0005-7A41-B2E9-9E717BC046D7}" type="slidenum">
              <a:rPr lang="en-US" smtClean="0"/>
              <a:t>14</a:t>
            </a:fld>
            <a:endParaRPr lang="en-US"/>
          </a:p>
        </p:txBody>
      </p:sp>
    </p:spTree>
    <p:extLst>
      <p:ext uri="{BB962C8B-B14F-4D97-AF65-F5344CB8AC3E}">
        <p14:creationId xmlns:p14="http://schemas.microsoft.com/office/powerpoint/2010/main" val="415229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To call something “urban” is not a monocultural label that applies to all cities let alone to all parts of the same city”</a:t>
            </a:r>
            <a:endParaRPr lang="en-US">
              <a:effectLst/>
            </a:endParaRPr>
          </a:p>
          <a:p>
            <a:r>
              <a:rPr lang="en-US"/>
              <a:t>We don’t have time to address church culture </a:t>
            </a:r>
          </a:p>
          <a:p>
            <a:r>
              <a:rPr lang="en-US"/>
              <a:t>But </a:t>
            </a:r>
          </a:p>
          <a:p>
            <a:r>
              <a:rPr lang="en-US"/>
              <a:t>Urban dwellers need seeker friendly environments</a:t>
            </a:r>
          </a:p>
          <a:p>
            <a:endParaRPr lang="en-US"/>
          </a:p>
        </p:txBody>
      </p:sp>
      <p:sp>
        <p:nvSpPr>
          <p:cNvPr id="4" name="Slide Number Placeholder 3"/>
          <p:cNvSpPr>
            <a:spLocks noGrp="1"/>
          </p:cNvSpPr>
          <p:nvPr>
            <p:ph type="sldNum" sz="quarter" idx="5"/>
          </p:nvPr>
        </p:nvSpPr>
        <p:spPr/>
        <p:txBody>
          <a:bodyPr/>
          <a:lstStyle/>
          <a:p>
            <a:fld id="{4A1B4BA0-0005-7A41-B2E9-9E717BC046D7}" type="slidenum">
              <a:rPr lang="en-US" smtClean="0"/>
              <a:t>15</a:t>
            </a:fld>
            <a:endParaRPr lang="en-US"/>
          </a:p>
        </p:txBody>
      </p:sp>
    </p:spTree>
    <p:extLst>
      <p:ext uri="{BB962C8B-B14F-4D97-AF65-F5344CB8AC3E}">
        <p14:creationId xmlns:p14="http://schemas.microsoft.com/office/powerpoint/2010/main" val="241862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64767-B1A7-D547-A442-E57F134837A6}" type="slidenum">
              <a:rPr lang="en-US" smtClean="0"/>
              <a:t>16</a:t>
            </a:fld>
            <a:endParaRPr lang="en-US"/>
          </a:p>
        </p:txBody>
      </p:sp>
    </p:spTree>
    <p:extLst>
      <p:ext uri="{BB962C8B-B14F-4D97-AF65-F5344CB8AC3E}">
        <p14:creationId xmlns:p14="http://schemas.microsoft.com/office/powerpoint/2010/main" val="41151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effectLst/>
                <a:latin typeface="Times New Roman" panose="02020603050405020304" pitchFamily="18" charset="0"/>
                <a:cs typeface="Times New Roman" panose="02020603050405020304" pitchFamily="18" charset="0"/>
              </a:rPr>
              <a:t>The changing city of the 21st-century is more about cultural consumption. “Authenticity” is highly valued. This is one of the arguments made to explain the allure of gentrification.</a:t>
            </a:r>
          </a:p>
          <a:p>
            <a:endParaRPr lang="en-US" sz="1200" b="0" i="0">
              <a:effectLst/>
              <a:latin typeface="Times New Roman" panose="02020603050405020304" pitchFamily="18" charset="0"/>
              <a:cs typeface="Times New Roman" panose="02020603050405020304" pitchFamily="18" charset="0"/>
            </a:endParaRPr>
          </a:p>
          <a:p>
            <a:r>
              <a:rPr lang="en-US" sz="1200" b="0" i="0">
                <a:effectLst/>
                <a:latin typeface="Times New Roman" panose="02020603050405020304" pitchFamily="18" charset="0"/>
                <a:cs typeface="Times New Roman" panose="02020603050405020304" pitchFamily="18" charset="0"/>
              </a:rPr>
              <a:t>We have to address housing-</a:t>
            </a:r>
          </a:p>
          <a:p>
            <a:r>
              <a:rPr lang="en-US" sz="1200" b="0" i="0">
                <a:effectLst/>
                <a:latin typeface="Times New Roman" panose="02020603050405020304" pitchFamily="18" charset="0"/>
                <a:cs typeface="Times New Roman" panose="02020603050405020304" pitchFamily="18" charset="0"/>
              </a:rPr>
              <a:t> race relations-safe space to </a:t>
            </a:r>
          </a:p>
          <a:p>
            <a:r>
              <a:rPr lang="en-US" sz="1200" b="0" i="0">
                <a:effectLst/>
                <a:latin typeface="Times New Roman" panose="02020603050405020304" pitchFamily="18" charset="0"/>
                <a:cs typeface="Times New Roman" panose="02020603050405020304" pitchFamily="18" charset="0"/>
              </a:rPr>
              <a:t> economy –job bank</a:t>
            </a:r>
          </a:p>
          <a:p>
            <a:endParaRPr lang="en-US" sz="1200" b="0" i="0">
              <a:effectLst/>
              <a:latin typeface="Times New Roman" panose="02020603050405020304" pitchFamily="18" charset="0"/>
              <a:cs typeface="Times New Roman" panose="02020603050405020304" pitchFamily="18" charset="0"/>
            </a:endParaRPr>
          </a:p>
          <a:p>
            <a:r>
              <a:rPr lang="en-US" sz="1200" b="0" i="0">
                <a:effectLst/>
                <a:latin typeface="Times New Roman" panose="02020603050405020304" pitchFamily="18" charset="0"/>
                <a:cs typeface="Times New Roman" panose="02020603050405020304" pitchFamily="18" charset="0"/>
              </a:rPr>
              <a:t>We have to be authentic when reading to </a:t>
            </a:r>
            <a:endParaRPr lang="en-US"/>
          </a:p>
          <a:p>
            <a:r>
              <a:rPr lang="en-US"/>
              <a:t>Father Flagler church in </a:t>
            </a:r>
            <a:r>
              <a:rPr lang="en-US" err="1"/>
              <a:t>chacigo</a:t>
            </a:r>
            <a:r>
              <a:rPr lang="en-US"/>
              <a:t> </a:t>
            </a:r>
          </a:p>
          <a:p>
            <a:r>
              <a:rPr lang="en-US"/>
              <a:t>On reaching urban dwellers in that city </a:t>
            </a:r>
          </a:p>
          <a:p>
            <a:r>
              <a:rPr lang="en-US"/>
              <a:t>The church build a housing </a:t>
            </a:r>
            <a:r>
              <a:rPr lang="en-US" err="1"/>
              <a:t>progect</a:t>
            </a:r>
            <a:r>
              <a:rPr lang="en-US"/>
              <a:t> </a:t>
            </a:r>
          </a:p>
          <a:p>
            <a:r>
              <a:rPr lang="en-US"/>
              <a:t>Job bank </a:t>
            </a:r>
          </a:p>
          <a:p>
            <a:r>
              <a:rPr lang="en-US"/>
              <a:t>Food bank </a:t>
            </a:r>
          </a:p>
          <a:p>
            <a:r>
              <a:rPr lang="en-US"/>
              <a:t>All connected to the local congregation </a:t>
            </a:r>
          </a:p>
        </p:txBody>
      </p:sp>
      <p:sp>
        <p:nvSpPr>
          <p:cNvPr id="4" name="Slide Number Placeholder 3"/>
          <p:cNvSpPr>
            <a:spLocks noGrp="1"/>
          </p:cNvSpPr>
          <p:nvPr>
            <p:ph type="sldNum" sz="quarter" idx="5"/>
          </p:nvPr>
        </p:nvSpPr>
        <p:spPr/>
        <p:txBody>
          <a:bodyPr/>
          <a:lstStyle/>
          <a:p>
            <a:fld id="{72C64767-B1A7-D547-A442-E57F134837A6}" type="slidenum">
              <a:rPr lang="en-US" smtClean="0"/>
              <a:t>17</a:t>
            </a:fld>
            <a:endParaRPr lang="en-US"/>
          </a:p>
        </p:txBody>
      </p:sp>
    </p:spTree>
    <p:extLst>
      <p:ext uri="{BB962C8B-B14F-4D97-AF65-F5344CB8AC3E}">
        <p14:creationId xmlns:p14="http://schemas.microsoft.com/office/powerpoint/2010/main" val="412128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where theology and reality intersex</a:t>
            </a:r>
          </a:p>
          <a:p>
            <a:r>
              <a:rPr lang="en-US"/>
              <a:t> missiological – the study of religious missions and their methods and purpose </a:t>
            </a:r>
          </a:p>
          <a:p>
            <a:r>
              <a:rPr lang="en-US"/>
              <a:t>Missiological the study of church mission </a:t>
            </a:r>
          </a:p>
        </p:txBody>
      </p:sp>
      <p:sp>
        <p:nvSpPr>
          <p:cNvPr id="4" name="Slide Number Placeholder 3"/>
          <p:cNvSpPr>
            <a:spLocks noGrp="1"/>
          </p:cNvSpPr>
          <p:nvPr>
            <p:ph type="sldNum" sz="quarter" idx="5"/>
          </p:nvPr>
        </p:nvSpPr>
        <p:spPr/>
        <p:txBody>
          <a:bodyPr/>
          <a:lstStyle/>
          <a:p>
            <a:fld id="{72C64767-B1A7-D547-A442-E57F134837A6}" type="slidenum">
              <a:rPr lang="en-US" smtClean="0"/>
              <a:t>18</a:t>
            </a:fld>
            <a:endParaRPr lang="en-US"/>
          </a:p>
        </p:txBody>
      </p:sp>
    </p:spTree>
    <p:extLst>
      <p:ext uri="{BB962C8B-B14F-4D97-AF65-F5344CB8AC3E}">
        <p14:creationId xmlns:p14="http://schemas.microsoft.com/office/powerpoint/2010/main" val="907662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 God goes before us even into the most irreligious situations and creates fields or environments in which our Christlike example can be received.  Abraham left ur of the Chaldean confidently because he believes God was with HIM.</a:t>
            </a:r>
            <a:endParaRPr lang="en-US"/>
          </a:p>
        </p:txBody>
      </p:sp>
      <p:sp>
        <p:nvSpPr>
          <p:cNvPr id="4" name="Slide Number Placeholder 3"/>
          <p:cNvSpPr>
            <a:spLocks noGrp="1"/>
          </p:cNvSpPr>
          <p:nvPr>
            <p:ph type="sldNum" sz="quarter" idx="5"/>
          </p:nvPr>
        </p:nvSpPr>
        <p:spPr/>
        <p:txBody>
          <a:bodyPr/>
          <a:lstStyle/>
          <a:p>
            <a:fld id="{4A1B4BA0-0005-7A41-B2E9-9E717BC046D7}" type="slidenum">
              <a:rPr lang="en-US" smtClean="0"/>
              <a:t>19</a:t>
            </a:fld>
            <a:endParaRPr lang="en-US"/>
          </a:p>
        </p:txBody>
      </p:sp>
    </p:spTree>
    <p:extLst>
      <p:ext uri="{BB962C8B-B14F-4D97-AF65-F5344CB8AC3E}">
        <p14:creationId xmlns:p14="http://schemas.microsoft.com/office/powerpoint/2010/main" val="31994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Frost underscores the missiological starting point in reaching urban dwellers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GOD IS WAITING FOR US TO COOPERATE WITH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OUR </a:t>
            </a:r>
            <a:r>
              <a:rPr lang="en-US" sz="1800" b="0" i="0" err="1">
                <a:effectLst/>
                <a:latin typeface="Helvetica" pitchFamily="2" charset="0"/>
              </a:rPr>
              <a:t>ECCATOLOGY</a:t>
            </a:r>
            <a:r>
              <a:rPr lang="en-US" sz="1800" b="0" i="0">
                <a:effectLst/>
                <a:latin typeface="Helvetica" pitchFamily="2" charset="0"/>
              </a:rPr>
              <a:t> demands that we engaged with urban dwellers as Christ is soon to come.  He desire to save his children and time is running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r>
              <a:rPr lang="en-US" err="1"/>
              <a:t>Ecatology-theology</a:t>
            </a:r>
            <a:r>
              <a:rPr lang="en-US"/>
              <a:t> deals with death, judgment destiny of the soul</a:t>
            </a:r>
          </a:p>
        </p:txBody>
      </p:sp>
      <p:sp>
        <p:nvSpPr>
          <p:cNvPr id="4" name="Slide Number Placeholder 3"/>
          <p:cNvSpPr>
            <a:spLocks noGrp="1"/>
          </p:cNvSpPr>
          <p:nvPr>
            <p:ph type="sldNum" sz="quarter" idx="5"/>
          </p:nvPr>
        </p:nvSpPr>
        <p:spPr/>
        <p:txBody>
          <a:bodyPr/>
          <a:lstStyle/>
          <a:p>
            <a:fld id="{4A1B4BA0-0005-7A41-B2E9-9E717BC046D7}" type="slidenum">
              <a:rPr lang="en-US" smtClean="0"/>
              <a:t>20</a:t>
            </a:fld>
            <a:endParaRPr lang="en-US"/>
          </a:p>
        </p:txBody>
      </p:sp>
    </p:spTree>
    <p:extLst>
      <p:ext uri="{BB962C8B-B14F-4D97-AF65-F5344CB8AC3E}">
        <p14:creationId xmlns:p14="http://schemas.microsoft.com/office/powerpoint/2010/main" val="151663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a:effectLst/>
                <a:latin typeface="Helvetica" pitchFamily="2" charset="0"/>
              </a:rPr>
              <a:t> The mandate to create connections and reaching urban People is embedded in the great commission.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a:effectLst/>
                <a:latin typeface="Helvetica" pitchFamily="2" charset="0"/>
              </a:rPr>
              <a:t>This commission that was given to the disciples is still relevant for us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endParaRPr lang="en-US"/>
          </a:p>
        </p:txBody>
      </p:sp>
      <p:sp>
        <p:nvSpPr>
          <p:cNvPr id="4" name="Slide Number Placeholder 3"/>
          <p:cNvSpPr>
            <a:spLocks noGrp="1"/>
          </p:cNvSpPr>
          <p:nvPr>
            <p:ph type="sldNum" sz="quarter" idx="5"/>
          </p:nvPr>
        </p:nvSpPr>
        <p:spPr/>
        <p:txBody>
          <a:bodyPr/>
          <a:lstStyle/>
          <a:p>
            <a:fld id="{AA7E5BAE-0EB3-4648-9041-2BA788E5AED1}" type="slidenum">
              <a:rPr lang="en-US" smtClean="0"/>
              <a:t>2</a:t>
            </a:fld>
            <a:endParaRPr lang="en-US"/>
          </a:p>
        </p:txBody>
      </p:sp>
    </p:spTree>
    <p:extLst>
      <p:ext uri="{BB962C8B-B14F-4D97-AF65-F5344CB8AC3E}">
        <p14:creationId xmlns:p14="http://schemas.microsoft.com/office/powerpoint/2010/main" val="3652221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reaching urban dwellers a hermeneutical principle must be applied</a:t>
            </a:r>
          </a:p>
          <a:p>
            <a:endParaRPr lang="en-US"/>
          </a:p>
          <a:p>
            <a:r>
              <a:rPr lang="en-US"/>
              <a:t>We have to seek to understand their lived experiences so the biblical interpretation can be relevant and accepted </a:t>
            </a:r>
          </a:p>
        </p:txBody>
      </p:sp>
      <p:sp>
        <p:nvSpPr>
          <p:cNvPr id="4" name="Slide Number Placeholder 3"/>
          <p:cNvSpPr>
            <a:spLocks noGrp="1"/>
          </p:cNvSpPr>
          <p:nvPr>
            <p:ph type="sldNum" sz="quarter" idx="5"/>
          </p:nvPr>
        </p:nvSpPr>
        <p:spPr/>
        <p:txBody>
          <a:bodyPr/>
          <a:lstStyle/>
          <a:p>
            <a:fld id="{72C64767-B1A7-D547-A442-E57F134837A6}" type="slidenum">
              <a:rPr lang="en-US" smtClean="0"/>
              <a:t>21</a:t>
            </a:fld>
            <a:endParaRPr lang="en-US"/>
          </a:p>
        </p:txBody>
      </p:sp>
    </p:spTree>
    <p:extLst>
      <p:ext uri="{BB962C8B-B14F-4D97-AF65-F5344CB8AC3E}">
        <p14:creationId xmlns:p14="http://schemas.microsoft.com/office/powerpoint/2010/main" val="2752672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Originating or occurring  naturally in a particular place</a:t>
            </a:r>
          </a:p>
          <a:p>
            <a:r>
              <a:rPr lang="en-US"/>
              <a:t>Indigenous urban categories </a:t>
            </a:r>
          </a:p>
        </p:txBody>
      </p:sp>
      <p:sp>
        <p:nvSpPr>
          <p:cNvPr id="4" name="Slide Number Placeholder 3"/>
          <p:cNvSpPr>
            <a:spLocks noGrp="1"/>
          </p:cNvSpPr>
          <p:nvPr>
            <p:ph type="sldNum" sz="quarter" idx="5"/>
          </p:nvPr>
        </p:nvSpPr>
        <p:spPr/>
        <p:txBody>
          <a:bodyPr/>
          <a:lstStyle/>
          <a:p>
            <a:fld id="{72C64767-B1A7-D547-A442-E57F134837A6}" type="slidenum">
              <a:rPr lang="en-US" smtClean="0"/>
              <a:t>22</a:t>
            </a:fld>
            <a:endParaRPr lang="en-US"/>
          </a:p>
        </p:txBody>
      </p:sp>
    </p:spTree>
    <p:extLst>
      <p:ext uri="{BB962C8B-B14F-4D97-AF65-F5344CB8AC3E}">
        <p14:creationId xmlns:p14="http://schemas.microsoft.com/office/powerpoint/2010/main" val="378327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The follow-up question then is: How do you ensure an indigenous expression of church? What does that even look like? It goes back to contextualization. </a:t>
            </a:r>
            <a:r>
              <a:rPr lang="en-US" sz="1800" b="0" i="0" err="1">
                <a:effectLst/>
                <a:latin typeface="Helvetica" pitchFamily="2" charset="0"/>
              </a:rPr>
              <a:t>Stetzer</a:t>
            </a:r>
            <a:r>
              <a:rPr lang="en-US" sz="1800" b="0" i="0">
                <a:effectLst/>
                <a:latin typeface="Helvetica" pitchFamily="2" charset="0"/>
              </a:rPr>
              <a:t> continues, “But a truly indigenous church seeks to become incarnate within the culture in which it finds itself.” 19 There are some initial questions that we must wrestle with as we figure out what an indigenous adaptation of church looks like. Each question will send us on a journey that forces us into deeper theological reflection. •What is your definition of church? •Was the book of Acts and Epistles prescriptive or descriptive when it comes to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a:effectLst/>
                <a:latin typeface="Helvetica" pitchFamily="2" charset="0"/>
              </a:rPr>
              <a:t>here are more questions to ask when you engage a new host culture with a view to planting a church:”</a:t>
            </a:r>
            <a:endParaRPr lang="en-US" sz="2800"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a:effectLst/>
                <a:latin typeface="Helvetica" pitchFamily="2" charset="0"/>
              </a:rPr>
              <a:t>Who are these people? What is their past? What is their story? How did they get here? What are they like? What are their hopes, their dreams, their future goals? •How do you become an insider? •What is their view of God and/ or spiritual things? •Where do you see God already at work? •How would you go about engaging them with the Gospel? How will you teach them about God? •What do you do if people respond to the Gospel and begin the journey of following God? •How much of a non-contextualized Christianity will you import from your own host culture? How do you ensure that the new church is biblically faithful as well as a contex</a:t>
            </a:r>
            <a:r>
              <a:rPr lang="en-US" sz="1800" b="0" i="0">
                <a:effectLst/>
                <a:latin typeface="Helvetica" pitchFamily="2" charset="0"/>
              </a:rPr>
              <a:t>tualized expression? •What other questions should do you ask? Contextualization is a tough and messy job! T</a:t>
            </a:r>
            <a:endParaRPr lang="en-US" sz="280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endParaRPr lang="en-US"/>
          </a:p>
        </p:txBody>
      </p:sp>
      <p:sp>
        <p:nvSpPr>
          <p:cNvPr id="4" name="Slide Number Placeholder 3"/>
          <p:cNvSpPr>
            <a:spLocks noGrp="1"/>
          </p:cNvSpPr>
          <p:nvPr>
            <p:ph type="sldNum" sz="quarter" idx="5"/>
          </p:nvPr>
        </p:nvSpPr>
        <p:spPr/>
        <p:txBody>
          <a:bodyPr/>
          <a:lstStyle/>
          <a:p>
            <a:fld id="{4A1B4BA0-0005-7A41-B2E9-9E717BC046D7}" type="slidenum">
              <a:rPr lang="en-US" smtClean="0"/>
              <a:t>23</a:t>
            </a:fld>
            <a:endParaRPr lang="en-US"/>
          </a:p>
        </p:txBody>
      </p:sp>
    </p:spTree>
    <p:extLst>
      <p:ext uri="{BB962C8B-B14F-4D97-AF65-F5344CB8AC3E}">
        <p14:creationId xmlns:p14="http://schemas.microsoft.com/office/powerpoint/2010/main" val="245210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202124"/>
                </a:solidFill>
                <a:effectLst/>
                <a:latin typeface="arial" panose="020B0604020202020204" pitchFamily="34" charset="0"/>
              </a:rPr>
              <a:t>Is Toronto Urban or Suburban?</a:t>
            </a:r>
          </a:p>
          <a:p>
            <a:r>
              <a:rPr lang="en-US" b="0" i="0" u="none" strike="noStrike">
                <a:solidFill>
                  <a:srgbClr val="202124"/>
                </a:solidFill>
                <a:effectLst/>
                <a:latin typeface="arial" panose="020B0604020202020204" pitchFamily="34" charset="0"/>
              </a:rPr>
              <a:t>Toronto is, according to the Stats Canada classification, </a:t>
            </a:r>
            <a:r>
              <a:rPr lang="en-US" b="1" i="0" u="none" strike="noStrike">
                <a:solidFill>
                  <a:srgbClr val="202124"/>
                </a:solidFill>
                <a:effectLst/>
                <a:latin typeface="arial" panose="020B0604020202020204" pitchFamily="34" charset="0"/>
              </a:rPr>
              <a:t>88.5% suburban, with 11.5% in the urban core (Downtown and Inner Fringe)</a:t>
            </a:r>
            <a:r>
              <a:rPr lang="en-US" b="0" i="0" u="none" strike="noStrike">
                <a:solidFill>
                  <a:srgbClr val="202124"/>
                </a:solidFill>
                <a:effectLst/>
                <a:latin typeface="arial" panose="020B0604020202020204" pitchFamily="34" charset="0"/>
              </a:rPr>
              <a:t>. The largest population is in the Distant Suburbs (30 minutes and more from Downtown), at 37.5%, with the Intermediate Suburbs housing 29.3% (Figure 3, below).</a:t>
            </a:r>
            <a:r>
              <a:rPr lang="en-US" b="0" i="0" u="none" strike="noStrike">
                <a:solidFill>
                  <a:srgbClr val="70757A"/>
                </a:solidFill>
                <a:effectLst/>
                <a:latin typeface="arial" panose="020B0604020202020204" pitchFamily="34" charset="0"/>
              </a:rPr>
              <a:t>Feb 15, 2022</a:t>
            </a:r>
            <a:endParaRPr lang="en-US" b="0" i="0" u="none" strike="noStrike">
              <a:solidFill>
                <a:srgbClr val="202124"/>
              </a:solidFill>
              <a:effectLst/>
              <a:latin typeface="arial" panose="020B0604020202020204" pitchFamily="34" charset="0"/>
            </a:endParaRPr>
          </a:p>
          <a:p>
            <a:endParaRPr lang="en-US"/>
          </a:p>
          <a:p>
            <a:r>
              <a:rPr lang="en-US" b="0" i="0" u="none" strike="noStrike">
                <a:solidFill>
                  <a:srgbClr val="202124"/>
                </a:solidFill>
                <a:effectLst/>
                <a:latin typeface="arial" panose="020B0604020202020204" pitchFamily="34" charset="0"/>
              </a:rPr>
              <a:t>Canada's largest metropolitan area is </a:t>
            </a:r>
            <a:r>
              <a:rPr lang="en-US" b="1" i="0" u="none" strike="noStrike">
                <a:solidFill>
                  <a:srgbClr val="202124"/>
                </a:solidFill>
                <a:effectLst/>
                <a:latin typeface="arial" panose="020B0604020202020204" pitchFamily="34" charset="0"/>
              </a:rPr>
              <a:t>Toronto, in Ontario</a:t>
            </a:r>
            <a:r>
              <a:rPr lang="en-US" b="0" i="0" u="none" strike="noStrike">
                <a:solidFill>
                  <a:srgbClr val="202124"/>
                </a:solidFill>
                <a:effectLst/>
                <a:latin typeface="arial" panose="020B0604020202020204" pitchFamily="34" charset="0"/>
              </a:rPr>
              <a:t>. In 2022. Over 6.6 million people were living in the Toronto metropolitan area. Montréal, in Quebec, followed with about 4.4 million inhabitants, while Vancouver, in </a:t>
            </a:r>
            <a:r>
              <a:rPr lang="en-US" b="0" i="0" u="none" strike="noStrike" err="1">
                <a:solidFill>
                  <a:srgbClr val="202124"/>
                </a:solidFill>
                <a:effectLst/>
                <a:latin typeface="arial" panose="020B0604020202020204" pitchFamily="34" charset="0"/>
              </a:rPr>
              <a:t>Britsh</a:t>
            </a:r>
            <a:r>
              <a:rPr lang="en-US" b="0" i="0" u="none" strike="noStrike">
                <a:solidFill>
                  <a:srgbClr val="202124"/>
                </a:solidFill>
                <a:effectLst/>
                <a:latin typeface="arial" panose="020B0604020202020204" pitchFamily="34" charset="0"/>
              </a:rPr>
              <a:t> Columbia, counted 2.8 million people as of 2022.</a:t>
            </a:r>
            <a:r>
              <a:rPr lang="en-US" b="0" i="0" u="none" strike="noStrike">
                <a:solidFill>
                  <a:srgbClr val="70757A"/>
                </a:solidFill>
                <a:effectLst/>
                <a:latin typeface="arial" panose="020B0604020202020204" pitchFamily="34" charset="0"/>
              </a:rPr>
              <a:t>Jan 19, 2023</a:t>
            </a:r>
          </a:p>
          <a:p>
            <a:endParaRPr lang="en-US" b="0" i="0" u="none" strike="noStrike">
              <a:solidFill>
                <a:srgbClr val="70757A"/>
              </a:solidFill>
              <a:effectLst/>
              <a:latin typeface="arial" panose="020B0604020202020204" pitchFamily="34" charset="0"/>
            </a:endParaRPr>
          </a:p>
          <a:p>
            <a:r>
              <a:rPr lang="en-US" b="1" i="0" u="none" strike="noStrike">
                <a:solidFill>
                  <a:srgbClr val="5F6368"/>
                </a:solidFill>
                <a:effectLst/>
                <a:latin typeface="arial" panose="020B0604020202020204" pitchFamily="34" charset="0"/>
              </a:rPr>
              <a:t>Toronto is the only major urban area in the New World</a:t>
            </a:r>
            <a:r>
              <a:rPr lang="en-US" b="0" i="0" u="none" strike="noStrike">
                <a:solidFill>
                  <a:srgbClr val="4D5156"/>
                </a:solidFill>
                <a:effectLst/>
                <a:latin typeface="arial" panose="020B0604020202020204" pitchFamily="34" charset="0"/>
              </a:rPr>
              <a:t> (Australia, Canada, New Zealand and the United States) that is more dense than Los</a:t>
            </a:r>
          </a:p>
          <a:p>
            <a:r>
              <a:rPr lang="en-US" b="0" i="0" u="none" strike="noStrike">
                <a:solidFill>
                  <a:srgbClr val="4D5156"/>
                </a:solidFill>
                <a:effectLst/>
                <a:latin typeface="arial" panose="020B0604020202020204" pitchFamily="34" charset="0"/>
              </a:rPr>
              <a:t> Angeles ...</a:t>
            </a:r>
          </a:p>
          <a:p>
            <a:endParaRPr lang="en-US" b="0" i="0" u="none" strike="noStrike">
              <a:solidFill>
                <a:srgbClr val="4D5156"/>
              </a:solidFill>
              <a:effectLst/>
              <a:latin typeface="arial" panose="020B0604020202020204" pitchFamily="34" charset="0"/>
            </a:endParaRPr>
          </a:p>
          <a:p>
            <a:r>
              <a:rPr lang="en-US" b="0" i="0" u="none" strike="noStrike">
                <a:solidFill>
                  <a:srgbClr val="202124"/>
                </a:solidFill>
                <a:effectLst/>
                <a:latin typeface="arial" panose="020B0604020202020204" pitchFamily="34" charset="0"/>
              </a:rPr>
              <a:t>Why is Toronto so suburban?</a:t>
            </a:r>
          </a:p>
          <a:p>
            <a:r>
              <a:rPr lang="en-US" b="1" i="0" u="none" strike="noStrike">
                <a:solidFill>
                  <a:srgbClr val="202124"/>
                </a:solidFill>
                <a:effectLst/>
                <a:latin typeface="arial" panose="020B0604020202020204" pitchFamily="34" charset="0"/>
              </a:rPr>
              <a:t>It was now economically viable for developers to build on a much grander scale, creating entire subdivisions rather than just a few homes for resale</a:t>
            </a:r>
            <a:r>
              <a:rPr lang="en-US" b="0" i="0" u="none" strike="noStrike">
                <a:solidFill>
                  <a:srgbClr val="202124"/>
                </a:solidFill>
                <a:effectLst/>
                <a:latin typeface="arial" panose="020B0604020202020204" pitchFamily="34" charset="0"/>
              </a:rPr>
              <a:t>. </a:t>
            </a:r>
          </a:p>
          <a:p>
            <a:endParaRPr lang="en-US"/>
          </a:p>
        </p:txBody>
      </p:sp>
      <p:sp>
        <p:nvSpPr>
          <p:cNvPr id="4" name="Slide Number Placeholder 3"/>
          <p:cNvSpPr>
            <a:spLocks noGrp="1"/>
          </p:cNvSpPr>
          <p:nvPr>
            <p:ph type="sldNum" sz="quarter" idx="5"/>
          </p:nvPr>
        </p:nvSpPr>
        <p:spPr/>
        <p:txBody>
          <a:bodyPr/>
          <a:lstStyle/>
          <a:p>
            <a:fld id="{72C64767-B1A7-D547-A442-E57F134837A6}" type="slidenum">
              <a:rPr lang="en-US" smtClean="0"/>
              <a:t>25</a:t>
            </a:fld>
            <a:endParaRPr lang="en-US"/>
          </a:p>
        </p:txBody>
      </p:sp>
    </p:spTree>
    <p:extLst>
      <p:ext uri="{BB962C8B-B14F-4D97-AF65-F5344CB8AC3E}">
        <p14:creationId xmlns:p14="http://schemas.microsoft.com/office/powerpoint/2010/main" val="1052118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The book of acts gives us our first glimpse of church planting in urban areas so to speak.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Take a look at the outline below through the lens of a church planter created by John Mark Terry.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r>
              <a:rPr lang="en-US"/>
              <a:t>Reaching the urban community must be born in prayer ,bathed in the spirit the proclamation of the gospel must be done with new methods and then we can baptized then in the name of the LORD!!</a:t>
            </a:r>
          </a:p>
        </p:txBody>
      </p:sp>
      <p:sp>
        <p:nvSpPr>
          <p:cNvPr id="4" name="Slide Number Placeholder 3"/>
          <p:cNvSpPr>
            <a:spLocks noGrp="1"/>
          </p:cNvSpPr>
          <p:nvPr>
            <p:ph type="sldNum" sz="quarter" idx="5"/>
          </p:nvPr>
        </p:nvSpPr>
        <p:spPr/>
        <p:txBody>
          <a:bodyPr/>
          <a:lstStyle/>
          <a:p>
            <a:fld id="{AA7E5BAE-0EB3-4648-9041-2BA788E5AED1}" type="slidenum">
              <a:rPr lang="en-US" smtClean="0"/>
              <a:t>32</a:t>
            </a:fld>
            <a:endParaRPr lang="en-US"/>
          </a:p>
        </p:txBody>
      </p:sp>
    </p:spTree>
    <p:extLst>
      <p:ext uri="{BB962C8B-B14F-4D97-AF65-F5344CB8AC3E}">
        <p14:creationId xmlns:p14="http://schemas.microsoft.com/office/powerpoint/2010/main" val="2852069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The book of acts gives us our first glimpse of church planting in urban areas so to speak.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Take a look at the outline below through the lens of a church planter created by John Mark Terry.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r>
              <a:rPr lang="en-US"/>
              <a:t>Reaching the urban community must be born in prayer ,bathed in the spirit the proclamation of the gospel must be done with new methods and then we can baptized then in the name of the LORD!!</a:t>
            </a:r>
          </a:p>
        </p:txBody>
      </p:sp>
      <p:sp>
        <p:nvSpPr>
          <p:cNvPr id="4" name="Slide Number Placeholder 3"/>
          <p:cNvSpPr>
            <a:spLocks noGrp="1"/>
          </p:cNvSpPr>
          <p:nvPr>
            <p:ph type="sldNum" sz="quarter" idx="5"/>
          </p:nvPr>
        </p:nvSpPr>
        <p:spPr/>
        <p:txBody>
          <a:bodyPr/>
          <a:lstStyle/>
          <a:p>
            <a:fld id="{AA7E5BAE-0EB3-4648-9041-2BA788E5AED1}" type="slidenum">
              <a:rPr lang="en-US" smtClean="0"/>
              <a:t>33</a:t>
            </a:fld>
            <a:endParaRPr lang="en-US"/>
          </a:p>
        </p:txBody>
      </p:sp>
    </p:spTree>
    <p:extLst>
      <p:ext uri="{BB962C8B-B14F-4D97-AF65-F5344CB8AC3E}">
        <p14:creationId xmlns:p14="http://schemas.microsoft.com/office/powerpoint/2010/main" val="1735727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The book of acts gives us our first glimpse of church planting in urban areas so to speak.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Take a look at the outline below through the lens of a church planter created by John Mark Terry.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r>
              <a:rPr lang="en-US"/>
              <a:t>Reaching the urban community must be born in prayer ,bathed in the spirit the proclamation of the gospel must be done with new methods and then we can baptized then in the name of the LORD!!</a:t>
            </a:r>
          </a:p>
        </p:txBody>
      </p:sp>
      <p:sp>
        <p:nvSpPr>
          <p:cNvPr id="4" name="Slide Number Placeholder 3"/>
          <p:cNvSpPr>
            <a:spLocks noGrp="1"/>
          </p:cNvSpPr>
          <p:nvPr>
            <p:ph type="sldNum" sz="quarter" idx="5"/>
          </p:nvPr>
        </p:nvSpPr>
        <p:spPr/>
        <p:txBody>
          <a:bodyPr/>
          <a:lstStyle/>
          <a:p>
            <a:fld id="{AA7E5BAE-0EB3-4648-9041-2BA788E5AED1}" type="slidenum">
              <a:rPr lang="en-US" smtClean="0"/>
              <a:t>34</a:t>
            </a:fld>
            <a:endParaRPr lang="en-US"/>
          </a:p>
        </p:txBody>
      </p:sp>
    </p:spTree>
    <p:extLst>
      <p:ext uri="{BB962C8B-B14F-4D97-AF65-F5344CB8AC3E}">
        <p14:creationId xmlns:p14="http://schemas.microsoft.com/office/powerpoint/2010/main" val="175222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 </a:t>
            </a:r>
            <a:r>
              <a:rPr lang="en-US" sz="1800" b="1" i="0">
                <a:effectLst/>
                <a:latin typeface="Helvetica" pitchFamily="2" charset="0"/>
              </a:rPr>
              <a:t>In John 20: 21, Jesus explained, “As the Father has sent Me, I also send you” (John 20: 21). Since the Father had sent Jesus “to seek and to save the lost” (Luke 19: 10), Jesus sends us with the same goal of the Father—to seek and to save the lost. For Christ followers this direction can’t be clearer. We are to pick up Jesus’ earthly work and continue doing it. It’s a personal message, and it applies to all of us.”</a:t>
            </a:r>
            <a:endParaRPr lang="en-US" b="1">
              <a:effectLst/>
            </a:endParaRPr>
          </a:p>
          <a:p>
            <a:r>
              <a:rPr lang="en-US"/>
              <a:t>All groups include urban dwellers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 . </a:t>
            </a:r>
            <a:r>
              <a:rPr lang="en-US" sz="1800" b="1" i="0">
                <a:effectLst/>
                <a:latin typeface="Helvetica" pitchFamily="2" charset="0"/>
              </a:rPr>
              <a:t>The first believers heard the Commission, left their homes, and went out to make disciples and plant churches. When we hear the Great Commission, we should also be motivated to go out and plant new congregations. We should follow the example of the early church.”</a:t>
            </a:r>
            <a:endParaRPr lang="en-US" b="1">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We need to go where urban dweller are located.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3.</a:t>
            </a: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4. </a:t>
            </a:r>
            <a:r>
              <a:rPr lang="en-US" sz="1800" b="1" i="0">
                <a:effectLst/>
                <a:latin typeface="Helvetica" pitchFamily="2" charset="0"/>
              </a:rPr>
              <a:t>The final sending passage from Jesus provides the geography. “You will receive power when the Holy Spirit has come on you, and you will be My witnesses in Jerusalem, in all Judea and Samaria, and to the ends of the earth” (Acts 1: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Christ will provide the dunamis the power we need to go into urban communities</a:t>
            </a: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endParaRPr lang="en-US"/>
          </a:p>
          <a:p>
            <a:endParaRPr lang="en-US"/>
          </a:p>
        </p:txBody>
      </p:sp>
      <p:sp>
        <p:nvSpPr>
          <p:cNvPr id="4" name="Slide Number Placeholder 3"/>
          <p:cNvSpPr>
            <a:spLocks noGrp="1"/>
          </p:cNvSpPr>
          <p:nvPr>
            <p:ph type="sldNum" sz="quarter" idx="5"/>
          </p:nvPr>
        </p:nvSpPr>
        <p:spPr/>
        <p:txBody>
          <a:bodyPr/>
          <a:lstStyle/>
          <a:p>
            <a:fld id="{AA7E5BAE-0EB3-4648-9041-2BA788E5AED1}" type="slidenum">
              <a:rPr lang="en-US" smtClean="0"/>
              <a:t>3</a:t>
            </a:fld>
            <a:endParaRPr lang="en-US"/>
          </a:p>
        </p:txBody>
      </p:sp>
    </p:spTree>
    <p:extLst>
      <p:ext uri="{BB962C8B-B14F-4D97-AF65-F5344CB8AC3E}">
        <p14:creationId xmlns:p14="http://schemas.microsoft.com/office/powerpoint/2010/main" val="321669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 </a:t>
            </a:r>
            <a:r>
              <a:rPr lang="en-US" err="1"/>
              <a:t>Stetzer</a:t>
            </a:r>
            <a:r>
              <a:rPr lang="en-US"/>
              <a:t> and Daniel him commented on the great commission by sharing this </a:t>
            </a:r>
          </a:p>
        </p:txBody>
      </p:sp>
      <p:sp>
        <p:nvSpPr>
          <p:cNvPr id="4" name="Slide Number Placeholder 3"/>
          <p:cNvSpPr>
            <a:spLocks noGrp="1"/>
          </p:cNvSpPr>
          <p:nvPr>
            <p:ph type="sldNum" sz="quarter" idx="5"/>
          </p:nvPr>
        </p:nvSpPr>
        <p:spPr/>
        <p:txBody>
          <a:bodyPr/>
          <a:lstStyle/>
          <a:p>
            <a:fld id="{72C64767-B1A7-D547-A442-E57F134837A6}" type="slidenum">
              <a:rPr lang="en-US" smtClean="0"/>
              <a:t>4</a:t>
            </a:fld>
            <a:endParaRPr lang="en-US"/>
          </a:p>
        </p:txBody>
      </p:sp>
    </p:spTree>
    <p:extLst>
      <p:ext uri="{BB962C8B-B14F-4D97-AF65-F5344CB8AC3E}">
        <p14:creationId xmlns:p14="http://schemas.microsoft.com/office/powerpoint/2010/main" val="93896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The book of acts gives us our first glimpse of church planting in urban areas so to speak.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effectLst/>
                <a:latin typeface="Helvetica" pitchFamily="2" charset="0"/>
              </a:rPr>
              <a:t>Take a look at the outline below through the lens of a church planter created by John Mark Terry.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r>
              <a:rPr lang="en-US"/>
              <a:t>Reaching the urban community must be born in prayer ,bathed in the spirit the proclamation of the gospel must be done with new methods and then we can baptized then in the name of the LORD!!</a:t>
            </a:r>
          </a:p>
        </p:txBody>
      </p:sp>
      <p:sp>
        <p:nvSpPr>
          <p:cNvPr id="4" name="Slide Number Placeholder 3"/>
          <p:cNvSpPr>
            <a:spLocks noGrp="1"/>
          </p:cNvSpPr>
          <p:nvPr>
            <p:ph type="sldNum" sz="quarter" idx="5"/>
          </p:nvPr>
        </p:nvSpPr>
        <p:spPr/>
        <p:txBody>
          <a:bodyPr/>
          <a:lstStyle/>
          <a:p>
            <a:fld id="{AA7E5BAE-0EB3-4648-9041-2BA788E5AED1}" type="slidenum">
              <a:rPr lang="en-US" smtClean="0"/>
              <a:t>5</a:t>
            </a:fld>
            <a:endParaRPr lang="en-US"/>
          </a:p>
        </p:txBody>
      </p:sp>
    </p:spTree>
    <p:extLst>
      <p:ext uri="{BB962C8B-B14F-4D97-AF65-F5344CB8AC3E}">
        <p14:creationId xmlns:p14="http://schemas.microsoft.com/office/powerpoint/2010/main" val="205259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was lay leaders such as yourselves that’s were engage in church planting in the books of acts and it is you the lay leaders that will reach these urban dwellers for Christ today </a:t>
            </a:r>
          </a:p>
        </p:txBody>
      </p:sp>
      <p:sp>
        <p:nvSpPr>
          <p:cNvPr id="4" name="Slide Number Placeholder 3"/>
          <p:cNvSpPr>
            <a:spLocks noGrp="1"/>
          </p:cNvSpPr>
          <p:nvPr>
            <p:ph type="sldNum" sz="quarter" idx="5"/>
          </p:nvPr>
        </p:nvSpPr>
        <p:spPr/>
        <p:txBody>
          <a:bodyPr/>
          <a:lstStyle/>
          <a:p>
            <a:fld id="{72C64767-B1A7-D547-A442-E57F134837A6}" type="slidenum">
              <a:rPr lang="en-US" smtClean="0"/>
              <a:t>6</a:t>
            </a:fld>
            <a:endParaRPr lang="en-US"/>
          </a:p>
        </p:txBody>
      </p:sp>
    </p:spTree>
    <p:extLst>
      <p:ext uri="{BB962C8B-B14F-4D97-AF65-F5344CB8AC3E}">
        <p14:creationId xmlns:p14="http://schemas.microsoft.com/office/powerpoint/2010/main" val="92124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 was not afraid to embrace the dense urban areas of his</a:t>
            </a:r>
          </a:p>
          <a:p>
            <a:r>
              <a:rPr lang="en-US"/>
              <a:t> day. </a:t>
            </a:r>
          </a:p>
          <a:p>
            <a:endParaRPr lang="en-US"/>
          </a:p>
          <a:p>
            <a:r>
              <a:rPr lang="en-US"/>
              <a:t>There are over 8 million People in toronto metropolis alone that needs to be embrace for Christ. </a:t>
            </a:r>
          </a:p>
          <a:p>
            <a:endParaRPr lang="en-US"/>
          </a:p>
          <a:p>
            <a:r>
              <a:rPr lang="en-US"/>
              <a:t>Enoch  wile he lived in the mountain he went to the city to minister to the people. </a:t>
            </a:r>
          </a:p>
          <a:p>
            <a:endParaRPr lang="en-US"/>
          </a:p>
        </p:txBody>
      </p:sp>
      <p:sp>
        <p:nvSpPr>
          <p:cNvPr id="4" name="Slide Number Placeholder 3"/>
          <p:cNvSpPr>
            <a:spLocks noGrp="1"/>
          </p:cNvSpPr>
          <p:nvPr>
            <p:ph type="sldNum" sz="quarter" idx="5"/>
          </p:nvPr>
        </p:nvSpPr>
        <p:spPr/>
        <p:txBody>
          <a:bodyPr/>
          <a:lstStyle/>
          <a:p>
            <a:fld id="{72C64767-B1A7-D547-A442-E57F134837A6}" type="slidenum">
              <a:rPr lang="en-US" smtClean="0"/>
              <a:t>7</a:t>
            </a:fld>
            <a:endParaRPr lang="en-US"/>
          </a:p>
        </p:txBody>
      </p:sp>
    </p:spTree>
    <p:extLst>
      <p:ext uri="{BB962C8B-B14F-4D97-AF65-F5344CB8AC3E}">
        <p14:creationId xmlns:p14="http://schemas.microsoft.com/office/powerpoint/2010/main" val="144856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Café ministry </a:t>
            </a:r>
          </a:p>
          <a:p>
            <a:r>
              <a:rPr lang="en-US"/>
              <a:t>Serve healthy foods</a:t>
            </a:r>
          </a:p>
          <a:p>
            <a:r>
              <a:rPr lang="en-US"/>
              <a:t>Live  christian music</a:t>
            </a:r>
          </a:p>
          <a:p>
            <a:r>
              <a:rPr lang="en-US"/>
              <a:t>Building connections and relationships to lead people to Christ </a:t>
            </a:r>
          </a:p>
        </p:txBody>
      </p:sp>
      <p:sp>
        <p:nvSpPr>
          <p:cNvPr id="4" name="Slide Number Placeholder 3"/>
          <p:cNvSpPr>
            <a:spLocks noGrp="1"/>
          </p:cNvSpPr>
          <p:nvPr>
            <p:ph type="sldNum" sz="quarter" idx="5"/>
          </p:nvPr>
        </p:nvSpPr>
        <p:spPr/>
        <p:txBody>
          <a:bodyPr/>
          <a:lstStyle/>
          <a:p>
            <a:fld id="{72C64767-B1A7-D547-A442-E57F134837A6}" type="slidenum">
              <a:rPr lang="en-US" smtClean="0"/>
              <a:t>9</a:t>
            </a:fld>
            <a:endParaRPr lang="en-US"/>
          </a:p>
        </p:txBody>
      </p:sp>
    </p:spTree>
    <p:extLst>
      <p:ext uri="{BB962C8B-B14F-4D97-AF65-F5344CB8AC3E}">
        <p14:creationId xmlns:p14="http://schemas.microsoft.com/office/powerpoint/2010/main" val="221758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Urban camp meeting in Manhattan</a:t>
            </a:r>
          </a:p>
          <a:p>
            <a:r>
              <a:rPr lang="en-US"/>
              <a:t>-Awareness to the community and to the members of the people to be save in the cities</a:t>
            </a:r>
          </a:p>
          <a:p>
            <a:endParaRPr lang="en-US"/>
          </a:p>
        </p:txBody>
      </p:sp>
      <p:sp>
        <p:nvSpPr>
          <p:cNvPr id="4" name="Slide Number Placeholder 3"/>
          <p:cNvSpPr>
            <a:spLocks noGrp="1"/>
          </p:cNvSpPr>
          <p:nvPr>
            <p:ph type="sldNum" sz="quarter" idx="5"/>
          </p:nvPr>
        </p:nvSpPr>
        <p:spPr/>
        <p:txBody>
          <a:bodyPr/>
          <a:lstStyle/>
          <a:p>
            <a:fld id="{72C64767-B1A7-D547-A442-E57F134837A6}" type="slidenum">
              <a:rPr lang="en-US" smtClean="0"/>
              <a:t>10</a:t>
            </a:fld>
            <a:endParaRPr lang="en-US"/>
          </a:p>
        </p:txBody>
      </p:sp>
    </p:spTree>
    <p:extLst>
      <p:ext uri="{BB962C8B-B14F-4D97-AF65-F5344CB8AC3E}">
        <p14:creationId xmlns:p14="http://schemas.microsoft.com/office/powerpoint/2010/main" val="206909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3/27/23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3/27/23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3/27/23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3/27/23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3/27/23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3/27/23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3/27/23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3/27/23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3/27/23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3/27/23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3/27/23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3/27/23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3/27/23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3/27/23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hyperlink" Target="http://www.statcan.gc.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12.statcan.gc.ca/census-recensement/2016/geo/geosearch-georecherche/index-eng.cfm?client=census&amp;language=EN&amp;DGUID=2016A000011124" TargetMode="External"/><Relationship Id="rId4" Type="http://schemas.openxmlformats.org/officeDocument/2006/relationships/hyperlink" Target="https://www12.statcan.gc.ca/census-recensement/2021/dp-pd/prof/index.cfm?Lang=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lib.uwo.ca/cgi-bin/ezpauthn.cgi?url=https://advantage.marketline.com/Analytics/CityDatabase/CityData" TargetMode="External"/><Relationship Id="rId2" Type="http://schemas.openxmlformats.org/officeDocument/2006/relationships/hyperlink" Target="http://www.fin.gov.on.ca/en/economy/demographics/" TargetMode="External"/><Relationship Id="rId1" Type="http://schemas.openxmlformats.org/officeDocument/2006/relationships/slideLayout" Target="../slideLayouts/slideLayout2.xml"/><Relationship Id="rId4" Type="http://schemas.openxmlformats.org/officeDocument/2006/relationships/hyperlink" Target="https://ocul-uwo.primo.exlibrisgroup.com/permalink/01OCUL_UWO/1hdoga6/alma991008898319705163"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london.ca/living-london/community-services/neighbourhood-building/community-building-resources" TargetMode="External"/><Relationship Id="rId3" Type="http://schemas.openxmlformats.org/officeDocument/2006/relationships/hyperlink" Target="https://www150.statcan.gc.ca/n1/en/catalogue/12-581-X" TargetMode="External"/><Relationship Id="rId7" Type="http://schemas.openxmlformats.org/officeDocument/2006/relationships/hyperlink" Target="https://www12.statcan.gc.ca/nhs-enm/2011/dp-pd/prof/index.cfm?Lang=E" TargetMode="External"/><Relationship Id="rId2" Type="http://schemas.openxmlformats.org/officeDocument/2006/relationships/hyperlink" Target="https://www.lib.uwo.ca/cgi-bin/ezpauthn.cgi?url=http://datacentre.chass.utoronto.ca/cansimdim/" TargetMode="External"/><Relationship Id="rId1" Type="http://schemas.openxmlformats.org/officeDocument/2006/relationships/slideLayout" Target="../slideLayouts/slideLayout5.xml"/><Relationship Id="rId6" Type="http://schemas.openxmlformats.org/officeDocument/2006/relationships/hyperlink" Target="https://www12.statcan.gc.ca/census-recensement/2011/dp-pd/index-eng.cfm" TargetMode="External"/><Relationship Id="rId5" Type="http://schemas.openxmlformats.org/officeDocument/2006/relationships/hyperlink" Target="http://www12.statcan.gc.ca/census-recensement/2016/dp-pd/index-eng.cfm" TargetMode="External"/><Relationship Id="rId10" Type="http://schemas.openxmlformats.org/officeDocument/2006/relationships/hyperlink" Target="https://www.toronto.ca/city-government/data-research-maps/neighbourhoods-communities/" TargetMode="External"/><Relationship Id="rId4" Type="http://schemas.openxmlformats.org/officeDocument/2006/relationships/hyperlink" Target="https://www150.statcan.gc.ca/n1/en/subjects/population_and_demography" TargetMode="External"/><Relationship Id="rId9" Type="http://schemas.openxmlformats.org/officeDocument/2006/relationships/hyperlink" Target="https://www.neighbourhoodstudy.ca/maps-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rbes.com/sites/joelkotki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65BF-16F1-7B4C-9B89-3D9C41631A48}"/>
              </a:ext>
            </a:extLst>
          </p:cNvPr>
          <p:cNvSpPr>
            <a:spLocks noGrp="1"/>
          </p:cNvSpPr>
          <p:nvPr>
            <p:ph type="ctrTitle"/>
          </p:nvPr>
        </p:nvSpPr>
        <p:spPr/>
        <p:txBody>
          <a:bodyPr/>
          <a:lstStyle/>
          <a:p>
            <a:r>
              <a:rPr lang="en-US" b="1">
                <a:latin typeface="Times New Roman" panose="02020603050405020304" pitchFamily="18" charset="0"/>
                <a:cs typeface="Times New Roman" panose="02020603050405020304" pitchFamily="18" charset="0"/>
              </a:rPr>
              <a:t>Creating Connections, Reaching Urban People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Like Jesus</a:t>
            </a:r>
          </a:p>
        </p:txBody>
      </p:sp>
      <p:sp>
        <p:nvSpPr>
          <p:cNvPr id="3" name="Subtitle 2">
            <a:extLst>
              <a:ext uri="{FF2B5EF4-FFF2-40B4-BE49-F238E27FC236}">
                <a16:creationId xmlns:a16="http://schemas.microsoft.com/office/drawing/2014/main" id="{FB51B16F-31A9-4D4B-954A-42D14269D266}"/>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Dr. Julian Jones-campbell</a:t>
            </a:r>
          </a:p>
        </p:txBody>
      </p:sp>
    </p:spTree>
    <p:extLst>
      <p:ext uri="{BB962C8B-B14F-4D97-AF65-F5344CB8AC3E}">
        <p14:creationId xmlns:p14="http://schemas.microsoft.com/office/powerpoint/2010/main" val="295665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97E3ED0E-35DF-C04B-8733-4B6AFF76CC99}"/>
              </a:ext>
            </a:extLst>
          </p:cNvPr>
          <p:cNvSpPr>
            <a:spLocks noGrp="1"/>
          </p:cNvSpPr>
          <p:nvPr>
            <p:ph type="title"/>
          </p:nvPr>
        </p:nvSpPr>
        <p:spPr>
          <a:xfrm>
            <a:off x="836247" y="1085549"/>
            <a:ext cx="3430947" cy="4686903"/>
          </a:xfrm>
        </p:spPr>
        <p:txBody>
          <a:bodyPr anchor="ctr">
            <a:norm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E.G. WHITE</a:t>
            </a:r>
            <a:br>
              <a:rPr lang="en-US" sz="3600" b="1"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539972-AB72-234A-A9E3-2D1631639AC6}"/>
              </a:ext>
            </a:extLst>
          </p:cNvPr>
          <p:cNvSpPr>
            <a:spLocks noGrp="1"/>
          </p:cNvSpPr>
          <p:nvPr>
            <p:ph idx="1"/>
          </p:nvPr>
        </p:nvSpPr>
        <p:spPr>
          <a:xfrm>
            <a:off x="5041399" y="1085549"/>
            <a:ext cx="5579707" cy="4686903"/>
          </a:xfrm>
        </p:spPr>
        <p:txBody>
          <a:bodyPr anchor="ctr">
            <a:normAutofit/>
          </a:bodyPr>
          <a:lstStyle/>
          <a:p>
            <a:r>
              <a:rPr lang="en-US" sz="3200" b="0" i="0" u="none" strike="noStrike">
                <a:solidFill>
                  <a:schemeClr val="tx1"/>
                </a:solidFill>
                <a:effectLst/>
                <a:latin typeface="Times New Roman" panose="02020603050405020304" pitchFamily="18" charset="0"/>
                <a:cs typeface="Times New Roman" panose="02020603050405020304" pitchFamily="18" charset="0"/>
              </a:rPr>
              <a:t>My mind is deeply stirred. In every city there is work to be done. Laborers are to go into our large cities and hold camp meetings. In these meetings, the very best talent is to be employed…Ev 69.4</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2622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744354B-03A3-074E-88F4-BBB874C5B058}"/>
              </a:ext>
            </a:extLst>
          </p:cNvPr>
          <p:cNvSpPr>
            <a:spLocks noGrp="1"/>
          </p:cNvSpPr>
          <p:nvPr>
            <p:ph type="title"/>
          </p:nvPr>
        </p:nvSpPr>
        <p:spPr>
          <a:xfrm>
            <a:off x="1000372" y="1209957"/>
            <a:ext cx="3034580" cy="4438087"/>
          </a:xfrm>
        </p:spPr>
        <p:txBody>
          <a:bodyPr anchor="ctr">
            <a:norm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E.G. WHITE</a:t>
            </a:r>
            <a:endParaRPr lang="en-US" sz="3200"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7A36CF-C53D-9544-970D-5C030EF8A299}"/>
              </a:ext>
            </a:extLst>
          </p:cNvPr>
          <p:cNvSpPr>
            <a:spLocks noGrp="1"/>
          </p:cNvSpPr>
          <p:nvPr>
            <p:ph idx="1"/>
          </p:nvPr>
        </p:nvSpPr>
        <p:spPr>
          <a:xfrm>
            <a:off x="4678424" y="1059025"/>
            <a:ext cx="5302189" cy="4739950"/>
          </a:xfrm>
        </p:spPr>
        <p:txBody>
          <a:bodyPr anchor="ctr">
            <a:normAutofit/>
          </a:bodyPr>
          <a:lstStyle/>
          <a:p>
            <a:r>
              <a:rPr lang="en-US" sz="2800" b="0" i="0" u="none" strike="noStrike">
                <a:solidFill>
                  <a:schemeClr val="tx1"/>
                </a:solidFill>
                <a:effectLst/>
                <a:latin typeface="Times New Roman" panose="02020603050405020304" pitchFamily="18" charset="0"/>
                <a:cs typeface="Times New Roman" panose="02020603050405020304" pitchFamily="18" charset="0"/>
              </a:rPr>
              <a:t>New methods must be introduced. God's people must awake to the necessities of the time in which they are living. God has men whom He will call into His service,—men who will not carry forward the work in the lifeless way in which it has been carried forward in the past.... Ev 70.1</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64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3D30D0F-6EED-CA4F-B7A4-1817CBF7E385}"/>
              </a:ext>
            </a:extLst>
          </p:cNvPr>
          <p:cNvSpPr>
            <a:spLocks noGrp="1"/>
          </p:cNvSpPr>
          <p:nvPr>
            <p:ph type="title"/>
          </p:nvPr>
        </p:nvSpPr>
        <p:spPr>
          <a:xfrm>
            <a:off x="608011" y="571500"/>
            <a:ext cx="8761413" cy="809625"/>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C</a:t>
            </a:r>
            <a:r>
              <a:rPr lang="en-US" i="0" dirty="0">
                <a:solidFill>
                  <a:srgbClr val="FFFFFF"/>
                </a:solidFill>
                <a:effectLst/>
                <a:latin typeface="Times New Roman" panose="02020603050405020304" pitchFamily="18" charset="0"/>
                <a:cs typeface="Times New Roman" panose="02020603050405020304" pitchFamily="18" charset="0"/>
              </a:rPr>
              <a:t>ontextualization</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1" name="Subtitle 2">
            <a:extLst>
              <a:ext uri="{FF2B5EF4-FFF2-40B4-BE49-F238E27FC236}">
                <a16:creationId xmlns:a16="http://schemas.microsoft.com/office/drawing/2014/main" id="{52F3B76F-9531-4A9D-B14A-D20E54761602}"/>
              </a:ext>
            </a:extLst>
          </p:cNvPr>
          <p:cNvGraphicFramePr>
            <a:graphicFrameLocks noGrp="1"/>
          </p:cNvGraphicFramePr>
          <p:nvPr>
            <p:ph idx="1"/>
            <p:extLst>
              <p:ext uri="{D42A27DB-BD31-4B8C-83A1-F6EECF244321}">
                <p14:modId xmlns:p14="http://schemas.microsoft.com/office/powerpoint/2010/main" val="3210102079"/>
              </p:ext>
            </p:extLst>
          </p:nvPr>
        </p:nvGraphicFramePr>
        <p:xfrm>
          <a:off x="609600" y="1580620"/>
          <a:ext cx="10906125" cy="4724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30896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111DA5C-1835-DD42-8C90-887BA5955223}"/>
              </a:ext>
            </a:extLst>
          </p:cNvPr>
          <p:cNvSpPr>
            <a:spLocks noGrp="1"/>
          </p:cNvSpPr>
          <p:nvPr>
            <p:ph type="title"/>
          </p:nvPr>
        </p:nvSpPr>
        <p:spPr>
          <a:xfrm>
            <a:off x="714374" y="2340076"/>
            <a:ext cx="2657475" cy="2171701"/>
          </a:xfrm>
        </p:spPr>
        <p:txBody>
          <a:bodyPr anchor="t">
            <a:normAutofit/>
          </a:bodyPr>
          <a:lstStyle/>
          <a:p>
            <a:pPr algn="ctr"/>
            <a:r>
              <a:rPr lang="en-US" sz="4400" i="0" dirty="0">
                <a:solidFill>
                  <a:schemeClr val="tx1"/>
                </a:solidFill>
                <a:effectLst/>
                <a:latin typeface="Times New Roman" panose="02020603050405020304" pitchFamily="18" charset="0"/>
                <a:cs typeface="Times New Roman" panose="02020603050405020304" pitchFamily="18" charset="0"/>
              </a:rPr>
              <a:t>Contextual Church Planting</a:t>
            </a:r>
            <a:endParaRPr lang="en-US" sz="4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4D001BAB-86D3-4E99-AC2C-44C7E03FB112}"/>
              </a:ext>
            </a:extLst>
          </p:cNvPr>
          <p:cNvGraphicFramePr>
            <a:graphicFrameLocks noGrp="1"/>
          </p:cNvGraphicFramePr>
          <p:nvPr>
            <p:ph idx="1"/>
            <p:extLst>
              <p:ext uri="{D42A27DB-BD31-4B8C-83A1-F6EECF244321}">
                <p14:modId xmlns:p14="http://schemas.microsoft.com/office/powerpoint/2010/main" val="3790709407"/>
              </p:ext>
            </p:extLst>
          </p:nvPr>
        </p:nvGraphicFramePr>
        <p:xfrm>
          <a:off x="3442757" y="276225"/>
          <a:ext cx="8293795" cy="641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85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05174-071A-4257-860A-5EE2D11DD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E17B217C-3C66-46B3-9E9D-2771AA2A2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2B2E3C0-51BE-9147-8ABA-6279109A27D8}"/>
              </a:ext>
            </a:extLst>
          </p:cNvPr>
          <p:cNvSpPr>
            <a:spLocks noGrp="1"/>
          </p:cNvSpPr>
          <p:nvPr>
            <p:ph type="title"/>
          </p:nvPr>
        </p:nvSpPr>
        <p:spPr>
          <a:xfrm>
            <a:off x="639098" y="629265"/>
            <a:ext cx="3421623" cy="5601210"/>
          </a:xfrm>
        </p:spPr>
        <p:txBody>
          <a:bodyPr>
            <a:normAutofit/>
          </a:bodyPr>
          <a:lstStyle/>
          <a:p>
            <a:pPr algn="ctr"/>
            <a:r>
              <a:rPr lang="en-US" sz="4000" b="1" i="0" dirty="0">
                <a:solidFill>
                  <a:srgbClr val="EBEBEB"/>
                </a:solidFill>
                <a:effectLst/>
                <a:latin typeface="Times New Roman" panose="02020603050405020304" pitchFamily="18" charset="0"/>
                <a:cs typeface="Times New Roman" panose="02020603050405020304" pitchFamily="18" charset="0"/>
              </a:rPr>
              <a:t>Contextual Church Planting</a:t>
            </a:r>
            <a:endParaRPr lang="en-US" sz="4000" b="1" dirty="0">
              <a:solidFill>
                <a:srgbClr val="EBEBEB"/>
              </a:solidFill>
            </a:endParaRPr>
          </a:p>
        </p:txBody>
      </p:sp>
      <p:sp>
        <p:nvSpPr>
          <p:cNvPr id="14" name="Rectangle 13">
            <a:extLst>
              <a:ext uri="{FF2B5EF4-FFF2-40B4-BE49-F238E27FC236}">
                <a16:creationId xmlns:a16="http://schemas.microsoft.com/office/drawing/2014/main" id="{8A848D99-5D8B-49F5-97E9-AA7C3F5F2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D10C3D8-E06F-4598-822D-591095B2899A}"/>
              </a:ext>
            </a:extLst>
          </p:cNvPr>
          <p:cNvGraphicFramePr>
            <a:graphicFrameLocks noGrp="1"/>
          </p:cNvGraphicFramePr>
          <p:nvPr>
            <p:ph idx="1"/>
            <p:extLst>
              <p:ext uri="{D42A27DB-BD31-4B8C-83A1-F6EECF244321}">
                <p14:modId xmlns:p14="http://schemas.microsoft.com/office/powerpoint/2010/main" val="2613626388"/>
              </p:ext>
            </p:extLst>
          </p:nvPr>
        </p:nvGraphicFramePr>
        <p:xfrm>
          <a:off x="4442644" y="1523130"/>
          <a:ext cx="6813755" cy="381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808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a:extLst>
              <a:ext uri="{FF2B5EF4-FFF2-40B4-BE49-F238E27FC236}">
                <a16:creationId xmlns:a16="http://schemas.microsoft.com/office/drawing/2014/main" id="{192F85DF-F36B-3949-AED2-6ED67FF8809A}"/>
              </a:ext>
            </a:extLst>
          </p:cNvPr>
          <p:cNvSpPr>
            <a:spLocks noGrp="1"/>
          </p:cNvSpPr>
          <p:nvPr>
            <p:ph type="title"/>
          </p:nvPr>
        </p:nvSpPr>
        <p:spPr>
          <a:xfrm>
            <a:off x="1683171" y="838200"/>
            <a:ext cx="8825659" cy="977902"/>
          </a:xfrm>
        </p:spPr>
        <p:txBody>
          <a:bodyPr>
            <a:normAutofit/>
          </a:bodyPr>
          <a:lstStyle/>
          <a:p>
            <a:pPr algn="ctr"/>
            <a:r>
              <a:rPr lang="en-US" i="0">
                <a:solidFill>
                  <a:srgbClr val="EBEBEB"/>
                </a:solidFill>
                <a:effectLst/>
                <a:latin typeface="Times New Roman" panose="02020603050405020304" pitchFamily="18" charset="0"/>
                <a:cs typeface="Times New Roman" panose="02020603050405020304" pitchFamily="18" charset="0"/>
              </a:rPr>
              <a:t>Contextual Church Planting</a:t>
            </a:r>
            <a:endParaRPr lang="en-US">
              <a:solidFill>
                <a:srgbClr val="EBEBEB"/>
              </a:solidFill>
            </a:endParaRPr>
          </a:p>
        </p:txBody>
      </p:sp>
      <p:sp>
        <p:nvSpPr>
          <p:cNvPr id="3" name="Content Placeholder 2">
            <a:extLst>
              <a:ext uri="{FF2B5EF4-FFF2-40B4-BE49-F238E27FC236}">
                <a16:creationId xmlns:a16="http://schemas.microsoft.com/office/drawing/2014/main" id="{87DE2148-9402-414B-8C8E-3AFE32D314F1}"/>
              </a:ext>
            </a:extLst>
          </p:cNvPr>
          <p:cNvSpPr>
            <a:spLocks noGrp="1"/>
          </p:cNvSpPr>
          <p:nvPr>
            <p:ph idx="1"/>
          </p:nvPr>
        </p:nvSpPr>
        <p:spPr>
          <a:xfrm>
            <a:off x="1683171" y="2409826"/>
            <a:ext cx="8825659" cy="3609974"/>
          </a:xfrm>
        </p:spPr>
        <p:txBody>
          <a:bodyPr>
            <a:normAutofit/>
          </a:bodyPr>
          <a:lstStyle/>
          <a:p>
            <a:r>
              <a:rPr lang="en-US" sz="3600" b="0" i="0" dirty="0">
                <a:solidFill>
                  <a:srgbClr val="404040"/>
                </a:solidFill>
                <a:effectLst/>
                <a:latin typeface="Times New Roman" panose="02020603050405020304" pitchFamily="18" charset="0"/>
                <a:cs typeface="Times New Roman" panose="02020603050405020304" pitchFamily="18" charset="0"/>
              </a:rPr>
              <a:t>For the sake of mission, contextualization means adjusting how we communicate the gospel so that people do not need to join a new culture in order to hear and understand the message</a:t>
            </a:r>
            <a:endParaRPr lang="en-US" sz="3600" dirty="0">
              <a:solidFill>
                <a:srgbClr val="404040"/>
              </a:solidFill>
              <a:effectLst/>
              <a:latin typeface="Times New Roman" panose="02020603050405020304" pitchFamily="18" charset="0"/>
              <a:cs typeface="Times New Roman" panose="02020603050405020304" pitchFamily="18" charset="0"/>
            </a:endParaRPr>
          </a:p>
          <a:p>
            <a:r>
              <a:rPr lang="en-US" sz="2000" b="0" i="0" dirty="0">
                <a:solidFill>
                  <a:srgbClr val="404040"/>
                </a:solidFill>
                <a:effectLst/>
                <a:latin typeface="Times New Roman" panose="02020603050405020304" pitchFamily="18" charset="0"/>
                <a:cs typeface="Times New Roman" panose="02020603050405020304" pitchFamily="18" charset="0"/>
              </a:rPr>
              <a:t>McCrary, Larry, Tradecraft:  </a:t>
            </a:r>
            <a:r>
              <a:rPr lang="en-US" sz="2000" b="0" i="1" dirty="0">
                <a:solidFill>
                  <a:srgbClr val="404040"/>
                </a:solidFill>
                <a:effectLst/>
                <a:latin typeface="Times New Roman" panose="02020603050405020304" pitchFamily="18" charset="0"/>
                <a:cs typeface="Times New Roman" panose="02020603050405020304" pitchFamily="18" charset="0"/>
              </a:rPr>
              <a:t>For the church on mission</a:t>
            </a:r>
            <a:r>
              <a:rPr lang="en-US" sz="2000" dirty="0">
                <a:solidFill>
                  <a:srgbClr val="404040"/>
                </a:solidFill>
                <a:latin typeface="Times New Roman" panose="02020603050405020304" pitchFamily="18" charset="0"/>
                <a:cs typeface="Times New Roman" panose="02020603050405020304" pitchFamily="18" charset="0"/>
              </a:rPr>
              <a:t>.  </a:t>
            </a:r>
            <a:r>
              <a:rPr lang="en-US" sz="2000" b="0" i="0" dirty="0">
                <a:solidFill>
                  <a:srgbClr val="404040"/>
                </a:solidFill>
                <a:effectLst/>
                <a:latin typeface="Times New Roman" panose="02020603050405020304" pitchFamily="18" charset="0"/>
                <a:cs typeface="Times New Roman" panose="02020603050405020304" pitchFamily="18" charset="0"/>
              </a:rPr>
              <a:t>Upstream, 2013</a:t>
            </a:r>
            <a:endParaRPr lang="en-US" sz="2000" dirty="0">
              <a:solidFill>
                <a:srgbClr val="404040"/>
              </a:solidFill>
              <a:effectLst/>
              <a:latin typeface="Times New Roman" panose="02020603050405020304" pitchFamily="18" charset="0"/>
              <a:cs typeface="Times New Roman" panose="02020603050405020304" pitchFamily="18" charset="0"/>
            </a:endParaRPr>
          </a:p>
          <a:p>
            <a:endParaRPr lang="en-US" sz="2000" dirty="0">
              <a:solidFill>
                <a:srgbClr val="404040"/>
              </a:solidFill>
            </a:endParaRPr>
          </a:p>
        </p:txBody>
      </p:sp>
    </p:spTree>
    <p:extLst>
      <p:ext uri="{BB962C8B-B14F-4D97-AF65-F5344CB8AC3E}">
        <p14:creationId xmlns:p14="http://schemas.microsoft.com/office/powerpoint/2010/main" val="104598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A53B8D2B-4C32-1D45-BEAD-1624B0B9ABCB}"/>
              </a:ext>
            </a:extLst>
          </p:cNvPr>
          <p:cNvSpPr>
            <a:spLocks noGrp="1"/>
          </p:cNvSpPr>
          <p:nvPr>
            <p:ph type="title"/>
          </p:nvPr>
        </p:nvSpPr>
        <p:spPr>
          <a:xfrm>
            <a:off x="994087" y="1130603"/>
            <a:ext cx="3342442" cy="4596794"/>
          </a:xfrm>
        </p:spPr>
        <p:txBody>
          <a:bodyPr anchor="ctr">
            <a:normAutofit/>
          </a:bodyPr>
          <a:lstStyle/>
          <a:p>
            <a:r>
              <a:rPr lang="en-US" sz="3100" b="1" dirty="0">
                <a:solidFill>
                  <a:srgbClr val="EBEBEB"/>
                </a:solidFill>
                <a:latin typeface="Times New Roman" panose="02020603050405020304" pitchFamily="18" charset="0"/>
                <a:cs typeface="Times New Roman" panose="02020603050405020304" pitchFamily="18" charset="0"/>
              </a:rPr>
              <a:t>In-Migration</a:t>
            </a:r>
            <a:r>
              <a:rPr lang="en-US" sz="3200" dirty="0">
                <a:solidFill>
                  <a:srgbClr val="EBEBEB"/>
                </a:solidFill>
              </a:rPr>
              <a:t> </a:t>
            </a:r>
          </a:p>
        </p:txBody>
      </p:sp>
      <p:sp>
        <p:nvSpPr>
          <p:cNvPr id="3" name="Content Placeholder 2">
            <a:extLst>
              <a:ext uri="{FF2B5EF4-FFF2-40B4-BE49-F238E27FC236}">
                <a16:creationId xmlns:a16="http://schemas.microsoft.com/office/drawing/2014/main" id="{5218B3B0-20F1-0944-9A30-0F8B555B7B62}"/>
              </a:ext>
            </a:extLst>
          </p:cNvPr>
          <p:cNvSpPr>
            <a:spLocks noGrp="1"/>
          </p:cNvSpPr>
          <p:nvPr>
            <p:ph idx="1"/>
          </p:nvPr>
        </p:nvSpPr>
        <p:spPr>
          <a:xfrm>
            <a:off x="5292015" y="495300"/>
            <a:ext cx="5502614" cy="6229913"/>
          </a:xfrm>
        </p:spPr>
        <p:txBody>
          <a:bodyPr anchor="ctr">
            <a:normAutofit/>
          </a:bodyPr>
          <a:lstStyle/>
          <a:p>
            <a:r>
              <a:rPr lang="en-US" sz="3600" b="0" i="0" dirty="0">
                <a:effectLst/>
                <a:latin typeface="Times New Roman" panose="02020603050405020304" pitchFamily="18" charset="0"/>
                <a:cs typeface="Times New Roman" panose="02020603050405020304" pitchFamily="18" charset="0"/>
              </a:rPr>
              <a:t>“Today the tables have turned in many city centers across the country. There is this in-migration as the appeal for an “authentic” urban life woos many back to the city.”</a:t>
            </a:r>
            <a:endParaRPr lang="en-US" sz="3600" dirty="0">
              <a:effectLst/>
            </a:endParaRPr>
          </a:p>
          <a:p>
            <a:pPr lvl="0"/>
            <a:r>
              <a:rPr lang="en-US" dirty="0" err="1">
                <a:latin typeface="Times New Roman" panose="02020603050405020304" pitchFamily="18" charset="0"/>
                <a:cs typeface="Times New Roman" panose="02020603050405020304" pitchFamily="18" charset="0"/>
              </a:rPr>
              <a:t>Benesh</a:t>
            </a:r>
            <a:r>
              <a:rPr lang="en-US" dirty="0">
                <a:latin typeface="Times New Roman" panose="02020603050405020304" pitchFamily="18" charset="0"/>
                <a:cs typeface="Times New Roman" panose="02020603050405020304" pitchFamily="18" charset="0"/>
              </a:rPr>
              <a:t>, Sean. </a:t>
            </a:r>
            <a:r>
              <a:rPr lang="en-US" i="1" dirty="0">
                <a:latin typeface="Times New Roman" panose="02020603050405020304" pitchFamily="18" charset="0"/>
                <a:cs typeface="Times New Roman" panose="02020603050405020304" pitchFamily="18" charset="0"/>
              </a:rPr>
              <a:t>Exegeting the City: What You Need to Know About Church Planting in the City Today.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Metrospiritual</a:t>
            </a:r>
            <a:r>
              <a:rPr lang="en-US" dirty="0">
                <a:latin typeface="Times New Roman" panose="02020603050405020304" pitchFamily="18" charset="0"/>
                <a:cs typeface="Times New Roman" panose="02020603050405020304" pitchFamily="18" charset="0"/>
              </a:rPr>
              <a:t> Book Series 4).</a:t>
            </a:r>
            <a:r>
              <a:rPr lang="en-US" dirty="0"/>
              <a:t> </a:t>
            </a:r>
          </a:p>
          <a:p>
            <a:endParaRPr lang="en-US" sz="2800" dirty="0">
              <a:effectLst/>
            </a:endParaRPr>
          </a:p>
          <a:p>
            <a:endParaRPr lang="en-US" sz="2000" dirty="0"/>
          </a:p>
        </p:txBody>
      </p:sp>
    </p:spTree>
    <p:extLst>
      <p:ext uri="{BB962C8B-B14F-4D97-AF65-F5344CB8AC3E}">
        <p14:creationId xmlns:p14="http://schemas.microsoft.com/office/powerpoint/2010/main" val="335216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9982B06C-791E-104D-9945-9C2397343316}"/>
              </a:ext>
            </a:extLst>
          </p:cNvPr>
          <p:cNvSpPr>
            <a:spLocks noGrp="1"/>
          </p:cNvSpPr>
          <p:nvPr>
            <p:ph type="title"/>
          </p:nvPr>
        </p:nvSpPr>
        <p:spPr>
          <a:xfrm>
            <a:off x="609599" y="561975"/>
            <a:ext cx="4019333" cy="5598718"/>
          </a:xfrm>
        </p:spPr>
        <p:txBody>
          <a:bodyPr anchor="ctr">
            <a:normAutofit/>
          </a:bodyPr>
          <a:lstStyle/>
          <a:p>
            <a:r>
              <a:rPr lang="en-US" sz="4800" b="1" dirty="0">
                <a:solidFill>
                  <a:schemeClr val="bg1"/>
                </a:solidFill>
                <a:latin typeface="Times New Roman" panose="02020603050405020304" pitchFamily="18" charset="0"/>
                <a:cs typeface="Times New Roman" panose="02020603050405020304" pitchFamily="18" charset="0"/>
              </a:rPr>
              <a:t>Urban Revitalization</a:t>
            </a:r>
            <a:br>
              <a:rPr lang="en-US" sz="3200" b="1" dirty="0">
                <a:solidFill>
                  <a:schemeClr val="bg1"/>
                </a:solidFill>
                <a:latin typeface="Times New Roman" panose="02020603050405020304" pitchFamily="18" charset="0"/>
                <a:cs typeface="Times New Roman" panose="02020603050405020304" pitchFamily="18" charset="0"/>
              </a:rPr>
            </a:br>
            <a:br>
              <a:rPr lang="en-US" sz="3200" b="1"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endParaRPr>
          </a:p>
        </p:txBody>
      </p:sp>
      <p:sp>
        <p:nvSpPr>
          <p:cNvPr id="3" name="Content Placeholder 2">
            <a:extLst>
              <a:ext uri="{FF2B5EF4-FFF2-40B4-BE49-F238E27FC236}">
                <a16:creationId xmlns:a16="http://schemas.microsoft.com/office/drawing/2014/main" id="{936F2FF7-F841-CF40-9F3C-8C6C5C3A1945}"/>
              </a:ext>
            </a:extLst>
          </p:cNvPr>
          <p:cNvSpPr>
            <a:spLocks noGrp="1"/>
          </p:cNvSpPr>
          <p:nvPr>
            <p:ph idx="1"/>
          </p:nvPr>
        </p:nvSpPr>
        <p:spPr>
          <a:xfrm>
            <a:off x="5290077" y="437513"/>
            <a:ext cx="6478588" cy="5954325"/>
          </a:xfrm>
        </p:spPr>
        <p:txBody>
          <a:bodyPr anchor="ctr">
            <a:normAutofit lnSpcReduction="10000"/>
          </a:bodyPr>
          <a:lstStyle/>
          <a:p>
            <a:r>
              <a:rPr lang="en-US" sz="3200" b="0" i="0" dirty="0">
                <a:effectLst/>
                <a:latin typeface="Times New Roman" panose="02020603050405020304" pitchFamily="18" charset="0"/>
                <a:cs typeface="Times New Roman" panose="02020603050405020304" pitchFamily="18" charset="0"/>
              </a:rPr>
              <a:t>To talk about urban revitalization is a large umbrella that encompasses much. It goes beyond creating or recreating the built environment of the city; it encompasses housing, race relations, economics, real estate, community development, justice and equity, architecture, education, politics, and so much more. </a:t>
            </a:r>
          </a:p>
          <a:p>
            <a:r>
              <a:rPr lang="en-US" b="0" i="0" dirty="0" err="1">
                <a:solidFill>
                  <a:schemeClr val="tx1"/>
                </a:solidFill>
                <a:effectLst/>
                <a:latin typeface="Times New Roman" panose="02020603050405020304" pitchFamily="18" charset="0"/>
                <a:cs typeface="Times New Roman" panose="02020603050405020304" pitchFamily="18" charset="0"/>
              </a:rPr>
              <a:t>Kotkin</a:t>
            </a:r>
            <a:r>
              <a:rPr lang="en-US" b="0" i="0" dirty="0">
                <a:solidFill>
                  <a:schemeClr val="tx1"/>
                </a:solidFill>
                <a:effectLst/>
                <a:latin typeface="Times New Roman" panose="02020603050405020304" pitchFamily="18" charset="0"/>
                <a:cs typeface="Times New Roman" panose="02020603050405020304" pitchFamily="18" charset="0"/>
              </a:rPr>
              <a:t>, Joel,  “The Hollow Boom of Brooklyn: Behind the Veneer of Gentrification.” </a:t>
            </a:r>
            <a:r>
              <a:rPr lang="en-US" i="1" dirty="0">
                <a:solidFill>
                  <a:schemeClr val="tx1"/>
                </a:solidFill>
                <a:latin typeface="Times New Roman" panose="02020603050405020304" pitchFamily="18" charset="0"/>
                <a:cs typeface="Times New Roman" panose="02020603050405020304" pitchFamily="18" charset="0"/>
              </a:rPr>
              <a:t>Forbes,</a:t>
            </a:r>
            <a:r>
              <a:rPr lang="en-US" dirty="0">
                <a:solidFill>
                  <a:schemeClr val="tx1"/>
                </a:solidFill>
                <a:latin typeface="Times New Roman" panose="02020603050405020304" pitchFamily="18" charset="0"/>
                <a:cs typeface="Times New Roman" panose="02020603050405020304" pitchFamily="18" charset="0"/>
              </a:rPr>
              <a:t> 25 Sep. 2012, https://www.forbes.com/sites/joelkotkin</a:t>
            </a:r>
            <a:br>
              <a:rPr lang="en-US" sz="2400" dirty="0">
                <a:solidFill>
                  <a:schemeClr val="tx1"/>
                </a:solidFill>
                <a:effectLst/>
                <a:latin typeface="Times New Roman" panose="02020603050405020304" pitchFamily="18" charset="0"/>
                <a:cs typeface="Times New Roman" panose="02020603050405020304" pitchFamily="18" charset="0"/>
              </a:rPr>
            </a:br>
            <a:endParaRPr lang="en-US" sz="24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2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4"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5"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4DAABF1-4065-394C-B72A-4B59B71C5840}"/>
              </a:ext>
            </a:extLst>
          </p:cNvPr>
          <p:cNvSpPr>
            <a:spLocks noGrp="1"/>
          </p:cNvSpPr>
          <p:nvPr>
            <p:ph idx="1"/>
          </p:nvPr>
        </p:nvSpPr>
        <p:spPr>
          <a:xfrm>
            <a:off x="1187233" y="760941"/>
            <a:ext cx="8182191" cy="5328436"/>
          </a:xfrm>
        </p:spPr>
        <p:txBody>
          <a:bodyPr anchor="ctr">
            <a:normAutofit fontScale="92500"/>
          </a:bodyPr>
          <a:lstStyle/>
          <a:p>
            <a:r>
              <a:rPr lang="en-US" sz="3600" b="0" i="0" dirty="0">
                <a:solidFill>
                  <a:schemeClr val="tx1"/>
                </a:solidFill>
                <a:effectLst/>
                <a:latin typeface="Times New Roman" panose="02020603050405020304" pitchFamily="18" charset="0"/>
                <a:cs typeface="Times New Roman" panose="02020603050405020304" pitchFamily="18" charset="0"/>
              </a:rPr>
              <a:t>What then are the missiological implications for urban revitalization? As cities change and continue to reinvent themselves, what role should the church play in the process? Do we identify with those on lower income and the marginalized? Do we identify with the growing creative class that cities are recalibrating themselves for? </a:t>
            </a:r>
          </a:p>
          <a:p>
            <a:endParaRPr lang="en-US" sz="900" dirty="0">
              <a:solidFill>
                <a:schemeClr val="tx1"/>
              </a:solidFill>
              <a:effectLst/>
            </a:endParaRPr>
          </a:p>
          <a:p>
            <a:pPr lvl="0"/>
            <a:r>
              <a:rPr lang="en-US" sz="2200" dirty="0" err="1">
                <a:latin typeface="Times New Roman" panose="02020603050405020304" pitchFamily="18" charset="0"/>
                <a:cs typeface="Times New Roman" panose="02020603050405020304" pitchFamily="18" charset="0"/>
              </a:rPr>
              <a:t>Benesh</a:t>
            </a:r>
            <a:r>
              <a:rPr lang="en-US" sz="2200" dirty="0">
                <a:latin typeface="Times New Roman" panose="02020603050405020304" pitchFamily="18" charset="0"/>
                <a:cs typeface="Times New Roman" panose="02020603050405020304" pitchFamily="18" charset="0"/>
              </a:rPr>
              <a:t>, Sean. </a:t>
            </a:r>
            <a:r>
              <a:rPr lang="en-US" sz="2200" i="1" dirty="0">
                <a:latin typeface="Times New Roman" panose="02020603050405020304" pitchFamily="18" charset="0"/>
                <a:cs typeface="Times New Roman" panose="02020603050405020304" pitchFamily="18" charset="0"/>
              </a:rPr>
              <a:t>Exegeting the City: What You Need to Know About Church Planting in the City Today.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Metrospiritual</a:t>
            </a:r>
            <a:r>
              <a:rPr lang="en-US" sz="2200" dirty="0">
                <a:latin typeface="Times New Roman" panose="02020603050405020304" pitchFamily="18" charset="0"/>
                <a:cs typeface="Times New Roman" panose="02020603050405020304" pitchFamily="18" charset="0"/>
              </a:rPr>
              <a:t> Book Series 4).</a:t>
            </a:r>
            <a:endParaRPr lang="en-US" sz="2200" dirty="0">
              <a:solidFill>
                <a:schemeClr val="tx1"/>
              </a:solidFill>
              <a:effectLst/>
            </a:endParaRPr>
          </a:p>
        </p:txBody>
      </p:sp>
    </p:spTree>
    <p:extLst>
      <p:ext uri="{BB962C8B-B14F-4D97-AF65-F5344CB8AC3E}">
        <p14:creationId xmlns:p14="http://schemas.microsoft.com/office/powerpoint/2010/main" val="315940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9C9AD9B-5ED3-45AA-82CB-828C23AB2B11}"/>
              </a:ext>
            </a:extLst>
          </p:cNvPr>
          <p:cNvSpPr>
            <a:spLocks noGrp="1"/>
          </p:cNvSpPr>
          <p:nvPr>
            <p:ph type="title"/>
          </p:nvPr>
        </p:nvSpPr>
        <p:spPr>
          <a:xfrm>
            <a:off x="1184679" y="2614083"/>
            <a:ext cx="3365439" cy="1957918"/>
          </a:xfrm>
        </p:spPr>
        <p:txBody>
          <a:bodyPr anchor="t">
            <a:norm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Missiological Stating Point</a:t>
            </a:r>
          </a:p>
        </p:txBody>
      </p:sp>
      <p:graphicFrame>
        <p:nvGraphicFramePr>
          <p:cNvPr id="5" name="Content Placeholder 2">
            <a:extLst>
              <a:ext uri="{FF2B5EF4-FFF2-40B4-BE49-F238E27FC236}">
                <a16:creationId xmlns:a16="http://schemas.microsoft.com/office/drawing/2014/main" id="{B6E6AD61-7986-4615-B7AC-0CFCC03FC2E6}"/>
              </a:ext>
            </a:extLst>
          </p:cNvPr>
          <p:cNvGraphicFramePr>
            <a:graphicFrameLocks noGrp="1"/>
          </p:cNvGraphicFramePr>
          <p:nvPr>
            <p:ph idx="1"/>
            <p:extLst>
              <p:ext uri="{D42A27DB-BD31-4B8C-83A1-F6EECF244321}">
                <p14:modId xmlns:p14="http://schemas.microsoft.com/office/powerpoint/2010/main" val="1104093451"/>
              </p:ext>
            </p:extLst>
          </p:nvPr>
        </p:nvGraphicFramePr>
        <p:xfrm>
          <a:off x="5556250" y="1262063"/>
          <a:ext cx="5816600" cy="432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45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232410A-4CB6-A140-B984-6B5C607EDE54}"/>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latin typeface="Times New Roman" panose="02020603050405020304" pitchFamily="18" charset="0"/>
                <a:cs typeface="Times New Roman" panose="02020603050405020304" pitchFamily="18" charset="0"/>
              </a:rPr>
              <a:t>Matthew 28:18-20</a:t>
            </a:r>
          </a:p>
        </p:txBody>
      </p:sp>
      <p:sp>
        <p:nvSpPr>
          <p:cNvPr id="3" name="Content Placeholder 2">
            <a:extLst>
              <a:ext uri="{FF2B5EF4-FFF2-40B4-BE49-F238E27FC236}">
                <a16:creationId xmlns:a16="http://schemas.microsoft.com/office/drawing/2014/main" id="{D427FC04-0FF5-B347-912F-0D8292734C5C}"/>
              </a:ext>
            </a:extLst>
          </p:cNvPr>
          <p:cNvSpPr>
            <a:spLocks noGrp="1"/>
          </p:cNvSpPr>
          <p:nvPr>
            <p:ph idx="1"/>
          </p:nvPr>
        </p:nvSpPr>
        <p:spPr>
          <a:xfrm>
            <a:off x="5290077" y="437513"/>
            <a:ext cx="5502614" cy="5954325"/>
          </a:xfrm>
        </p:spPr>
        <p:txBody>
          <a:bodyPr anchor="ctr">
            <a:normAutofit/>
          </a:bodyPr>
          <a:lstStyle/>
          <a:p>
            <a:r>
              <a:rPr lang="en-US" sz="2800" b="1" i="0" u="none" strike="noStrike" baseline="30000" dirty="0">
                <a:effectLst/>
                <a:latin typeface="Times New Roman" panose="02020603050405020304" pitchFamily="18" charset="0"/>
                <a:cs typeface="Times New Roman" panose="02020603050405020304" pitchFamily="18" charset="0"/>
              </a:rPr>
              <a:t>18 </a:t>
            </a:r>
            <a:r>
              <a:rPr lang="en-US" sz="2800" b="0" i="0" u="none" strike="noStrike" dirty="0">
                <a:effectLst/>
                <a:latin typeface="Times New Roman" panose="02020603050405020304" pitchFamily="18" charset="0"/>
                <a:cs typeface="Times New Roman" panose="02020603050405020304" pitchFamily="18" charset="0"/>
              </a:rPr>
              <a:t>And Jesus came and </a:t>
            </a:r>
            <a:r>
              <a:rPr lang="en-US" sz="2800" b="0" i="0" u="none" strike="noStrike" dirty="0" err="1">
                <a:effectLst/>
                <a:latin typeface="Times New Roman" panose="02020603050405020304" pitchFamily="18" charset="0"/>
                <a:cs typeface="Times New Roman" panose="02020603050405020304" pitchFamily="18" charset="0"/>
              </a:rPr>
              <a:t>spake</a:t>
            </a:r>
            <a:r>
              <a:rPr lang="en-US" sz="2800" b="0" i="0" u="none" strike="noStrike" dirty="0">
                <a:effectLst/>
                <a:latin typeface="Times New Roman" panose="02020603050405020304" pitchFamily="18" charset="0"/>
                <a:cs typeface="Times New Roman" panose="02020603050405020304" pitchFamily="18" charset="0"/>
              </a:rPr>
              <a:t> unto them, saying, All power is given unto me in heaven and in earth.</a:t>
            </a:r>
          </a:p>
          <a:p>
            <a:r>
              <a:rPr lang="en-US" sz="2800" b="1" i="0" u="none" strike="noStrike" baseline="30000" dirty="0">
                <a:effectLst/>
                <a:latin typeface="Times New Roman" panose="02020603050405020304" pitchFamily="18" charset="0"/>
                <a:cs typeface="Times New Roman" panose="02020603050405020304" pitchFamily="18" charset="0"/>
              </a:rPr>
              <a:t>19 </a:t>
            </a:r>
            <a:r>
              <a:rPr lang="en-US" sz="2800" b="0" i="0" u="none" strike="noStrike" dirty="0">
                <a:effectLst/>
                <a:latin typeface="Times New Roman" panose="02020603050405020304" pitchFamily="18" charset="0"/>
                <a:cs typeface="Times New Roman" panose="02020603050405020304" pitchFamily="18" charset="0"/>
              </a:rPr>
              <a:t>Go ye therefore, and teach all nations, baptizing them in the name of the Father, and of the Son, and of the Holy Ghost:</a:t>
            </a:r>
          </a:p>
          <a:p>
            <a:r>
              <a:rPr lang="en-US" sz="2800" b="1" i="0" u="none" strike="noStrike" baseline="30000" dirty="0">
                <a:effectLst/>
                <a:latin typeface="Times New Roman" panose="02020603050405020304" pitchFamily="18" charset="0"/>
                <a:cs typeface="Times New Roman" panose="02020603050405020304" pitchFamily="18" charset="0"/>
              </a:rPr>
              <a:t>20 </a:t>
            </a:r>
            <a:r>
              <a:rPr lang="en-US" sz="2800" b="0" i="0" u="none" strike="noStrike" dirty="0">
                <a:effectLst/>
                <a:latin typeface="Times New Roman" panose="02020603050405020304" pitchFamily="18" charset="0"/>
                <a:cs typeface="Times New Roman" panose="02020603050405020304" pitchFamily="18" charset="0"/>
              </a:rPr>
              <a:t>Teaching them to observe all things whatsoever I have commanded you: and, lo, I am with you always, even unto the end of the world. Amen.</a:t>
            </a:r>
          </a:p>
          <a:p>
            <a:endParaRPr lang="en-US" sz="2000" dirty="0"/>
          </a:p>
        </p:txBody>
      </p:sp>
    </p:spTree>
    <p:extLst>
      <p:ext uri="{BB962C8B-B14F-4D97-AF65-F5344CB8AC3E}">
        <p14:creationId xmlns:p14="http://schemas.microsoft.com/office/powerpoint/2010/main" val="416703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F211F4D5-A6D9-4532-8B0E-6F79DA08CFC1}"/>
              </a:ext>
            </a:extLst>
          </p:cNvPr>
          <p:cNvSpPr>
            <a:spLocks noGrp="1"/>
          </p:cNvSpPr>
          <p:nvPr>
            <p:ph type="title"/>
          </p:nvPr>
        </p:nvSpPr>
        <p:spPr>
          <a:xfrm>
            <a:off x="1000372" y="1209957"/>
            <a:ext cx="3034580" cy="4438087"/>
          </a:xfrm>
        </p:spPr>
        <p:txBody>
          <a:bodyPr anchor="ctr">
            <a:normAutofit/>
          </a:bodyPr>
          <a:lstStyle/>
          <a:p>
            <a:pPr algn="r"/>
            <a:r>
              <a:rPr lang="en-US" sz="3200" b="1">
                <a:solidFill>
                  <a:schemeClr val="tx1"/>
                </a:solidFill>
                <a:latin typeface="Times New Roman" panose="02020603050405020304" pitchFamily="18" charset="0"/>
                <a:cs typeface="Times New Roman" panose="02020603050405020304" pitchFamily="18" charset="0"/>
              </a:rPr>
              <a:t>Missiological Stating Point</a:t>
            </a:r>
            <a:endParaRPr lang="en-US" sz="3200" b="1">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1A1F41-D6C8-42B5-B6DD-AC606D571D9D}"/>
              </a:ext>
            </a:extLst>
          </p:cNvPr>
          <p:cNvSpPr>
            <a:spLocks noGrp="1"/>
          </p:cNvSpPr>
          <p:nvPr>
            <p:ph idx="1"/>
          </p:nvPr>
        </p:nvSpPr>
        <p:spPr>
          <a:xfrm>
            <a:off x="4678424" y="1059025"/>
            <a:ext cx="5302189" cy="4739950"/>
          </a:xfrm>
        </p:spPr>
        <p:txBody>
          <a:bodyPr anchor="ctr">
            <a:normAutofit/>
          </a:bodyPr>
          <a:lstStyle/>
          <a:p>
            <a:r>
              <a:rPr lang="en-US" sz="3600" dirty="0">
                <a:solidFill>
                  <a:schemeClr val="tx1"/>
                </a:solidFill>
                <a:latin typeface="Times New Roman" panose="02020603050405020304" pitchFamily="18" charset="0"/>
                <a:cs typeface="Times New Roman" panose="02020603050405020304" pitchFamily="18" charset="0"/>
              </a:rPr>
              <a:t>Our job, then, is not to make things happen, but to cooperate with God, who is already making them happen.</a:t>
            </a:r>
          </a:p>
          <a:p>
            <a:r>
              <a:rPr lang="en-US" dirty="0">
                <a:solidFill>
                  <a:schemeClr val="tx1"/>
                </a:solidFill>
                <a:latin typeface="Times New Roman" panose="02020603050405020304" pitchFamily="18" charset="0"/>
                <a:cs typeface="Times New Roman" panose="02020603050405020304" pitchFamily="18" charset="0"/>
              </a:rPr>
              <a:t>Frost, Michael. “Exiles:  Living missionally in a post-Christian culture.”  08 Mar. 2006, </a:t>
            </a:r>
            <a:r>
              <a:rPr lang="en-US" dirty="0">
                <a:latin typeface="Times New Roman" panose="02020603050405020304" pitchFamily="18" charset="0"/>
                <a:cs typeface="Times New Roman" panose="02020603050405020304" pitchFamily="18" charset="0"/>
              </a:rPr>
              <a:t>www.alisonmorgan.co.uk</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5069922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4"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887E70AF-4643-4583-A932-8FFF5CC00BCD}"/>
              </a:ext>
            </a:extLst>
          </p:cNvPr>
          <p:cNvSpPr>
            <a:spLocks noGrp="1"/>
          </p:cNvSpPr>
          <p:nvPr>
            <p:ph type="title"/>
          </p:nvPr>
        </p:nvSpPr>
        <p:spPr>
          <a:xfrm>
            <a:off x="1000372" y="1209957"/>
            <a:ext cx="3034580" cy="4438087"/>
          </a:xfrm>
        </p:spPr>
        <p:txBody>
          <a:bodyPr anchor="ctr">
            <a:norm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A Hermeneutical Principle</a:t>
            </a:r>
            <a:endParaRPr lang="en-US" sz="3200" b="1" dirty="0">
              <a:solidFill>
                <a:schemeClr val="tx1"/>
              </a:solidFill>
            </a:endParaRPr>
          </a:p>
        </p:txBody>
      </p:sp>
      <p:cxnSp>
        <p:nvCxnSpPr>
          <p:cNvPr id="2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23BADF-93A8-4230-A43D-6308B1BF1058}"/>
              </a:ext>
            </a:extLst>
          </p:cNvPr>
          <p:cNvSpPr>
            <a:spLocks noGrp="1"/>
          </p:cNvSpPr>
          <p:nvPr>
            <p:ph idx="1"/>
          </p:nvPr>
        </p:nvSpPr>
        <p:spPr>
          <a:xfrm>
            <a:off x="4678424" y="1059025"/>
            <a:ext cx="5302189" cy="4739950"/>
          </a:xfrm>
        </p:spPr>
        <p:txBody>
          <a:bodyPr anchor="ctr">
            <a:normAutofit/>
          </a:bodyPr>
          <a:lstStyle/>
          <a:p>
            <a:r>
              <a:rPr lang="en-US" sz="3600" dirty="0">
                <a:solidFill>
                  <a:schemeClr val="tx1"/>
                </a:solidFill>
                <a:latin typeface="Times New Roman" panose="02020603050405020304" pitchFamily="18" charset="0"/>
                <a:cs typeface="Times New Roman" panose="02020603050405020304" pitchFamily="18" charset="0"/>
              </a:rPr>
              <a:t>An attention to lived experience, especially that of the poor, as the medium in which biblical interpretation takes place.</a:t>
            </a:r>
          </a:p>
        </p:txBody>
      </p:sp>
    </p:spTree>
    <p:extLst>
      <p:ext uri="{BB962C8B-B14F-4D97-AF65-F5344CB8AC3E}">
        <p14:creationId xmlns:p14="http://schemas.microsoft.com/office/powerpoint/2010/main" val="352255616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258CFA8-93E9-4B8F-BB2E-335BEBF16FAF}"/>
              </a:ext>
            </a:extLst>
          </p:cNvPr>
          <p:cNvSpPr>
            <a:spLocks noGrp="1"/>
          </p:cNvSpPr>
          <p:nvPr>
            <p:ph type="title"/>
          </p:nvPr>
        </p:nvSpPr>
        <p:spPr>
          <a:xfrm>
            <a:off x="1146579" y="2490653"/>
            <a:ext cx="3269463" cy="1852084"/>
          </a:xfrm>
        </p:spPr>
        <p:txBody>
          <a:bodyPr anchor="t">
            <a:norm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A Cultural Principle</a:t>
            </a:r>
            <a:endParaRPr lang="en-US" sz="4400" b="1" dirty="0">
              <a:solidFill>
                <a:schemeClr val="tx1"/>
              </a:solidFill>
            </a:endParaRPr>
          </a:p>
        </p:txBody>
      </p:sp>
      <p:graphicFrame>
        <p:nvGraphicFramePr>
          <p:cNvPr id="5" name="Content Placeholder 2">
            <a:extLst>
              <a:ext uri="{FF2B5EF4-FFF2-40B4-BE49-F238E27FC236}">
                <a16:creationId xmlns:a16="http://schemas.microsoft.com/office/drawing/2014/main" id="{74CDCEE3-FAB1-4443-B7D3-A350260D1078}"/>
              </a:ext>
            </a:extLst>
          </p:cNvPr>
          <p:cNvGraphicFramePr>
            <a:graphicFrameLocks noGrp="1"/>
          </p:cNvGraphicFramePr>
          <p:nvPr>
            <p:ph idx="1"/>
            <p:extLst>
              <p:ext uri="{D42A27DB-BD31-4B8C-83A1-F6EECF244321}">
                <p14:modId xmlns:p14="http://schemas.microsoft.com/office/powerpoint/2010/main" val="2857726268"/>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341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3" name="Rectangle 2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C90E8A3A-AEC1-234F-93ED-3973793F3E41}"/>
              </a:ext>
            </a:extLst>
          </p:cNvPr>
          <p:cNvSpPr>
            <a:spLocks noGrp="1"/>
          </p:cNvSpPr>
          <p:nvPr>
            <p:ph type="title"/>
          </p:nvPr>
        </p:nvSpPr>
        <p:spPr>
          <a:xfrm>
            <a:off x="694097" y="1207911"/>
            <a:ext cx="3034580" cy="4438087"/>
          </a:xfrm>
        </p:spPr>
        <p:txBody>
          <a:bodyPr anchor="ctr">
            <a:normAutofit/>
          </a:bodyPr>
          <a:lstStyle/>
          <a:p>
            <a:pPr algn="ctr"/>
            <a:r>
              <a:rPr lang="en-US" sz="3200" b="1" i="0" dirty="0">
                <a:solidFill>
                  <a:schemeClr val="tx1"/>
                </a:solidFill>
                <a:effectLst/>
                <a:latin typeface="Times New Roman" panose="02020603050405020304" pitchFamily="18" charset="0"/>
                <a:cs typeface="Times New Roman" panose="02020603050405020304" pitchFamily="18" charset="0"/>
              </a:rPr>
              <a:t>Missional Ecclesiology</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E4DB869E-7C01-944C-BD53-0F220E7F2BC7}"/>
              </a:ext>
            </a:extLst>
          </p:cNvPr>
          <p:cNvSpPr>
            <a:spLocks noGrp="1"/>
          </p:cNvSpPr>
          <p:nvPr>
            <p:ph idx="1"/>
          </p:nvPr>
        </p:nvSpPr>
        <p:spPr>
          <a:xfrm>
            <a:off x="4422774" y="400050"/>
            <a:ext cx="6321420" cy="5986463"/>
          </a:xfrm>
        </p:spPr>
        <p:txBody>
          <a:bodyPr anchor="ctr">
            <a:normAutofit/>
          </a:bodyPr>
          <a:lstStyle/>
          <a:p>
            <a:r>
              <a:rPr lang="en-US" sz="2800" b="0" i="0" dirty="0">
                <a:solidFill>
                  <a:schemeClr val="tx1"/>
                </a:solidFill>
                <a:effectLst/>
                <a:latin typeface="Times New Roman" panose="02020603050405020304" pitchFamily="18" charset="0"/>
                <a:cs typeface="Times New Roman" panose="02020603050405020304" pitchFamily="18" charset="0"/>
              </a:rPr>
              <a:t>Most church planters start the church in their head and not in their community. They come with preconceived notions, things they have always wanted to try, and strategies they were never allowed to use. This may make the planter relate better to the church, but the planter is called to reach the community. That requires planting a church into community, a church that is indigenous…</a:t>
            </a:r>
            <a:endParaRPr lang="en-US" sz="2800" dirty="0">
              <a:solidFill>
                <a:schemeClr val="tx1"/>
              </a:solidFill>
              <a:effectLst/>
              <a:latin typeface="Times New Roman" panose="02020603050405020304" pitchFamily="18" charset="0"/>
              <a:cs typeface="Times New Roman" panose="02020603050405020304" pitchFamily="18" charset="0"/>
            </a:endParaRPr>
          </a:p>
          <a:p>
            <a:pPr lvl="0"/>
            <a:r>
              <a:rPr lang="en-US" b="0" i="0" dirty="0">
                <a:solidFill>
                  <a:schemeClr val="tx1"/>
                </a:solidFill>
                <a:effectLst/>
                <a:latin typeface="Times New Roman" panose="02020603050405020304" pitchFamily="18" charset="0"/>
                <a:cs typeface="Times New Roman" panose="02020603050405020304" pitchFamily="18" charset="0"/>
              </a:rPr>
              <a:t>Stetzer, Ed and </a:t>
            </a:r>
            <a:r>
              <a:rPr lang="en-US" b="0" i="0" dirty="0" err="1">
                <a:solidFill>
                  <a:schemeClr val="tx1"/>
                </a:solidFill>
                <a:effectLst/>
                <a:latin typeface="Times New Roman" panose="02020603050405020304" pitchFamily="18" charset="0"/>
                <a:cs typeface="Times New Roman" panose="02020603050405020304" pitchFamily="18" charset="0"/>
              </a:rPr>
              <a:t>Im</a:t>
            </a:r>
            <a:r>
              <a:rPr lang="en-US" b="0" i="0" dirty="0">
                <a:solidFill>
                  <a:schemeClr val="tx1"/>
                </a:solidFill>
                <a:effectLst/>
                <a:latin typeface="Times New Roman" panose="02020603050405020304" pitchFamily="18" charset="0"/>
                <a:cs typeface="Times New Roman" panose="02020603050405020304" pitchFamily="18" charset="0"/>
              </a:rPr>
              <a:t>, Daniel.  </a:t>
            </a:r>
            <a:r>
              <a:rPr lang="en-US" b="0" i="1" dirty="0">
                <a:solidFill>
                  <a:schemeClr val="tx1"/>
                </a:solidFill>
                <a:effectLst/>
                <a:latin typeface="Times New Roman" panose="02020603050405020304" pitchFamily="18" charset="0"/>
                <a:cs typeface="Times New Roman" panose="02020603050405020304" pitchFamily="18" charset="0"/>
              </a:rPr>
              <a:t>Planting Missional Churches:  Your guide to starting churches that multiply</a:t>
            </a:r>
            <a:r>
              <a:rPr lang="en-US" b="0" dirty="0">
                <a:solidFill>
                  <a:schemeClr val="tx1"/>
                </a:solidFill>
                <a:effectLst/>
                <a:latin typeface="Times New Roman" panose="02020603050405020304" pitchFamily="18" charset="0"/>
                <a:cs typeface="Times New Roman" panose="02020603050405020304" pitchFamily="18" charset="0"/>
              </a:rPr>
              <a:t>. B&amp;H Academic</a:t>
            </a:r>
            <a:r>
              <a:rPr lang="en-US" b="0" i="0" dirty="0">
                <a:solidFill>
                  <a:schemeClr val="tx1"/>
                </a:solidFill>
                <a:effectLst/>
                <a:latin typeface="Times New Roman" panose="02020603050405020304" pitchFamily="18" charset="0"/>
                <a:cs typeface="Times New Roman" panose="02020603050405020304" pitchFamily="18" charset="0"/>
              </a:rPr>
              <a:t>, 2016.</a:t>
            </a:r>
            <a:endParaRPr lang="en-US" sz="2400" dirty="0">
              <a:solidFill>
                <a:schemeClr val="tx1"/>
              </a:solidFill>
              <a:effectLst/>
            </a:endParaRPr>
          </a:p>
        </p:txBody>
      </p:sp>
    </p:spTree>
    <p:extLst>
      <p:ext uri="{BB962C8B-B14F-4D97-AF65-F5344CB8AC3E}">
        <p14:creationId xmlns:p14="http://schemas.microsoft.com/office/powerpoint/2010/main" val="24023166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a:p>
        </p:txBody>
      </p:sp>
      <p:sp>
        <p:nvSpPr>
          <p:cNvPr id="2" name="Title 1">
            <a:extLst>
              <a:ext uri="{FF2B5EF4-FFF2-40B4-BE49-F238E27FC236}">
                <a16:creationId xmlns:a16="http://schemas.microsoft.com/office/drawing/2014/main" id="{A71F35D7-EC04-8D48-AFCB-C0A08D78FBFF}"/>
              </a:ext>
            </a:extLst>
          </p:cNvPr>
          <p:cNvSpPr>
            <a:spLocks noGrp="1"/>
          </p:cNvSpPr>
          <p:nvPr>
            <p:ph type="title"/>
          </p:nvPr>
        </p:nvSpPr>
        <p:spPr>
          <a:xfrm>
            <a:off x="1339038" y="3164416"/>
            <a:ext cx="3605834" cy="931333"/>
          </a:xfrm>
        </p:spPr>
        <p:txBody>
          <a:bodyPr anchor="t">
            <a:normAutofit/>
          </a:bodyPr>
          <a:lstStyle/>
          <a:p>
            <a:r>
              <a:rPr lang="en-US" b="1" dirty="0">
                <a:solidFill>
                  <a:schemeClr val="bg1"/>
                </a:solidFill>
                <a:latin typeface="Times New Roman" panose="02020603050405020304" pitchFamily="18" charset="0"/>
                <a:cs typeface="Times New Roman" panose="02020603050405020304" pitchFamily="18" charset="0"/>
              </a:rPr>
              <a:t>Demo</a:t>
            </a:r>
            <a:r>
              <a:rPr lang="en-US" b="1" dirty="0">
                <a:solidFill>
                  <a:schemeClr val="tx1"/>
                </a:solidFill>
                <a:latin typeface="Times New Roman" panose="02020603050405020304" pitchFamily="18" charset="0"/>
                <a:cs typeface="Times New Roman" panose="02020603050405020304" pitchFamily="18" charset="0"/>
              </a:rPr>
              <a:t>graphics</a:t>
            </a:r>
            <a:r>
              <a:rPr lang="en-US" dirty="0">
                <a:solidFill>
                  <a:schemeClr val="tx1"/>
                </a:solidFill>
              </a:rPr>
              <a:t> </a:t>
            </a:r>
          </a:p>
        </p:txBody>
      </p:sp>
      <p:graphicFrame>
        <p:nvGraphicFramePr>
          <p:cNvPr id="5" name="Content Placeholder 2">
            <a:extLst>
              <a:ext uri="{FF2B5EF4-FFF2-40B4-BE49-F238E27FC236}">
                <a16:creationId xmlns:a16="http://schemas.microsoft.com/office/drawing/2014/main" id="{67B74887-5C49-4CB0-B1C5-16F33E7412B5}"/>
              </a:ext>
            </a:extLst>
          </p:cNvPr>
          <p:cNvGraphicFramePr>
            <a:graphicFrameLocks noGrp="1"/>
          </p:cNvGraphicFramePr>
          <p:nvPr>
            <p:ph idx="1"/>
            <p:extLst>
              <p:ext uri="{D42A27DB-BD31-4B8C-83A1-F6EECF244321}">
                <p14:modId xmlns:p14="http://schemas.microsoft.com/office/powerpoint/2010/main" val="1428787358"/>
              </p:ext>
            </p:extLst>
          </p:nvPr>
        </p:nvGraphicFramePr>
        <p:xfrm>
          <a:off x="5530023" y="518583"/>
          <a:ext cx="5906328" cy="622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25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FA2A0E17-37F3-964C-B08E-85C88C7842FE}"/>
              </a:ext>
            </a:extLst>
          </p:cNvPr>
          <p:cNvSpPr>
            <a:spLocks noGrp="1"/>
          </p:cNvSpPr>
          <p:nvPr>
            <p:ph type="title"/>
          </p:nvPr>
        </p:nvSpPr>
        <p:spPr>
          <a:xfrm>
            <a:off x="606918" y="1207911"/>
            <a:ext cx="3034580" cy="4438087"/>
          </a:xfrm>
        </p:spPr>
        <p:txBody>
          <a:bodyPr anchor="ctr">
            <a:norm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Demographic Data</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5B4269-B4B1-C64B-BF19-0A645D75D693}"/>
              </a:ext>
            </a:extLst>
          </p:cNvPr>
          <p:cNvSpPr>
            <a:spLocks noGrp="1"/>
          </p:cNvSpPr>
          <p:nvPr>
            <p:ph idx="1"/>
          </p:nvPr>
        </p:nvSpPr>
        <p:spPr>
          <a:xfrm>
            <a:off x="4356688" y="571500"/>
            <a:ext cx="5623926" cy="5667375"/>
          </a:xfrm>
        </p:spPr>
        <p:txBody>
          <a:bodyPr anchor="ctr">
            <a:normAutofit/>
          </a:bodyPr>
          <a:lstStyle/>
          <a:p>
            <a:endParaRPr lang="en-US" b="0" i="0" u="none" strike="noStrike" dirty="0">
              <a:solidFill>
                <a:schemeClr val="tx1"/>
              </a:solidFill>
              <a:effectLst/>
              <a:latin typeface="Roboto" panose="020F0502020204030204" pitchFamily="34" charset="0"/>
            </a:endParaRPr>
          </a:p>
          <a:p>
            <a:r>
              <a:rPr lang="en-US" sz="2000" b="0" i="0" u="sng"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Statistics Canada</a:t>
            </a:r>
            <a:r>
              <a:rPr lang="en-US" sz="2000" b="0" i="0" u="none" strike="noStrike" dirty="0">
                <a:solidFill>
                  <a:schemeClr val="tx1"/>
                </a:solidFill>
                <a:effectLst/>
                <a:latin typeface="Times New Roman" panose="02020603050405020304" pitchFamily="18" charset="0"/>
                <a:cs typeface="Times New Roman" panose="02020603050405020304" pitchFamily="18" charset="0"/>
              </a:rPr>
              <a:t>:</a:t>
            </a:r>
          </a:p>
          <a:p>
            <a:r>
              <a:rPr lang="en-US" sz="2000" b="0" i="0" u="none" strike="noStrike" dirty="0">
                <a:solidFill>
                  <a:schemeClr val="tx1"/>
                </a:solidFill>
                <a:effectLst/>
                <a:latin typeface="Times New Roman" panose="02020603050405020304" pitchFamily="18" charset="0"/>
                <a:cs typeface="Times New Roman" panose="02020603050405020304" pitchFamily="18" charset="0"/>
              </a:rPr>
              <a:t>See the latest </a:t>
            </a:r>
            <a:r>
              <a:rPr lang="en-US" sz="2000" b="0" i="0" u="sng"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Census Profiles 2021</a:t>
            </a:r>
            <a:r>
              <a:rPr lang="en-US" sz="2000" b="0" i="0" u="none" strike="noStrike" dirty="0">
                <a:solidFill>
                  <a:schemeClr val="tx1"/>
                </a:solidFill>
                <a:effectLst/>
                <a:latin typeface="Times New Roman" panose="02020603050405020304" pitchFamily="18" charset="0"/>
                <a:cs typeface="Times New Roman" panose="02020603050405020304" pitchFamily="18" charset="0"/>
              </a:rPr>
              <a:t>: Search by place name or search a postal code to see demographic tables for corresponding geographic levels from province/territory to small dissemination areas.</a:t>
            </a:r>
          </a:p>
          <a:p>
            <a:r>
              <a:rPr lang="en-US" sz="2000" b="0" i="0" u="none" strike="noStrike" dirty="0">
                <a:solidFill>
                  <a:schemeClr val="tx1"/>
                </a:solidFill>
                <a:effectLst/>
                <a:latin typeface="Times New Roman" panose="02020603050405020304" pitchFamily="18" charset="0"/>
                <a:cs typeface="Times New Roman" panose="02020603050405020304" pitchFamily="18" charset="0"/>
              </a:rPr>
              <a:t>Search using the StatsCan </a:t>
            </a:r>
            <a:r>
              <a:rPr lang="en-US" sz="2000" b="0" i="0" u="sng" strike="noStrike" dirty="0" err="1">
                <a:solidFill>
                  <a:schemeClr val="tx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GeoSearch</a:t>
            </a:r>
            <a:r>
              <a:rPr lang="en-US" sz="2000" b="0" i="0" u="none" strike="noStrike" dirty="0">
                <a:solidFill>
                  <a:schemeClr val="tx1"/>
                </a:solidFill>
                <a:effectLst/>
                <a:latin typeface="Times New Roman" panose="02020603050405020304" pitchFamily="18" charset="0"/>
                <a:cs typeface="Times New Roman" panose="02020603050405020304" pitchFamily="18" charset="0"/>
              </a:rPr>
              <a:t> tool.</a:t>
            </a:r>
          </a:p>
          <a:p>
            <a:pPr lvl="1"/>
            <a:r>
              <a:rPr lang="en-US" sz="2000" b="0" i="0" u="none" strike="noStrike" dirty="0">
                <a:solidFill>
                  <a:schemeClr val="tx1"/>
                </a:solidFill>
                <a:effectLst/>
                <a:latin typeface="Times New Roman" panose="02020603050405020304" pitchFamily="18" charset="0"/>
                <a:cs typeface="Times New Roman" panose="02020603050405020304" pitchFamily="18" charset="0"/>
              </a:rPr>
              <a:t>Use the map to zoom in to a location or search a location name/postal code using the search bar</a:t>
            </a:r>
          </a:p>
          <a:p>
            <a:pPr lvl="1"/>
            <a:r>
              <a:rPr lang="en-US" sz="2000" b="0" i="0" u="none" strike="noStrike" dirty="0">
                <a:solidFill>
                  <a:schemeClr val="tx1"/>
                </a:solidFill>
                <a:effectLst/>
                <a:latin typeface="Times New Roman" panose="02020603050405020304" pitchFamily="18" charset="0"/>
                <a:cs typeface="Times New Roman" panose="02020603050405020304" pitchFamily="18" charset="0"/>
              </a:rPr>
              <a:t>Scroll below the map to view data and analysis on the area specified in the map including census profiles</a:t>
            </a:r>
          </a:p>
          <a:p>
            <a:endParaRPr lang="en-US" dirty="0">
              <a:solidFill>
                <a:schemeClr val="tx1"/>
              </a:solidFill>
            </a:endParaRPr>
          </a:p>
        </p:txBody>
      </p:sp>
    </p:spTree>
    <p:extLst>
      <p:ext uri="{BB962C8B-B14F-4D97-AF65-F5344CB8AC3E}">
        <p14:creationId xmlns:p14="http://schemas.microsoft.com/office/powerpoint/2010/main" val="48439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3B04EDD-60AB-C843-A408-E9F3831A987F}"/>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latin typeface="Times New Roman" panose="02020603050405020304" pitchFamily="18" charset="0"/>
                <a:cs typeface="Times New Roman" panose="02020603050405020304" pitchFamily="18" charset="0"/>
              </a:rPr>
              <a:t>Demographic Data</a:t>
            </a:r>
            <a:br>
              <a:rPr lang="en-US" sz="3200" b="1">
                <a:solidFill>
                  <a:srgbClr val="EBEBEB"/>
                </a:solidFill>
                <a:latin typeface="Times New Roman" panose="02020603050405020304" pitchFamily="18" charset="0"/>
                <a:cs typeface="Times New Roman" panose="02020603050405020304" pitchFamily="18" charset="0"/>
              </a:rPr>
            </a:br>
            <a:endParaRPr lang="en-US" sz="3200" b="1">
              <a:solidFill>
                <a:srgbClr val="EBEBEB"/>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14181D-276B-9D4B-9792-FF177B0A9752}"/>
              </a:ext>
            </a:extLst>
          </p:cNvPr>
          <p:cNvSpPr>
            <a:spLocks noGrp="1"/>
          </p:cNvSpPr>
          <p:nvPr>
            <p:ph idx="1"/>
          </p:nvPr>
        </p:nvSpPr>
        <p:spPr>
          <a:xfrm>
            <a:off x="5290077" y="437513"/>
            <a:ext cx="5502614" cy="5954325"/>
          </a:xfrm>
        </p:spPr>
        <p:txBody>
          <a:bodyPr anchor="ctr">
            <a:normAutofit/>
          </a:bodyPr>
          <a:lstStyle/>
          <a:p>
            <a:r>
              <a:rPr lang="en-US" sz="2000" b="0" i="0" u="sng" strike="noStrike">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Ontario Ministry of Finance Demographics</a:t>
            </a:r>
            <a:r>
              <a:rPr lang="en-US" sz="2000" b="0" i="0" u="none" strike="noStrike">
                <a:effectLst/>
                <a:latin typeface="Times New Roman" panose="02020603050405020304" pitchFamily="18" charset="0"/>
                <a:cs typeface="Times New Roman" panose="02020603050405020304" pitchFamily="18" charset="0"/>
              </a:rPr>
              <a:t>: Includes a section on population projections, access to the Ontario Demographic Quarterly publication, and census highlights. </a:t>
            </a:r>
          </a:p>
          <a:p>
            <a:r>
              <a:rPr lang="en-US" sz="2000" b="0" i="0" u="sng" strike="noStrike">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MarketLine City Statistics</a:t>
            </a:r>
            <a:r>
              <a:rPr lang="en-US" sz="2000" b="0" i="0" u="none" strike="noStrike">
                <a:effectLst/>
                <a:latin typeface="Times New Roman" panose="02020603050405020304" pitchFamily="18" charset="0"/>
                <a:cs typeface="Times New Roman" panose="02020603050405020304" pitchFamily="18" charset="0"/>
              </a:rPr>
              <a:t>:  Select one of the tabs at the top of the dashboard (e.g. demography). Set the Geographic filter to North America, Canada, and select cities in Ontario including Sudbury, Guelph, Hamilton, Kingston, Kitchener-Cambridge-Waterloo, London, Oshawa, Ottawa-Gatineau, Peterborough, St. Catherines-Niagara, Sudbury, Thunder Bay, Toronto, and Windsor. </a:t>
            </a:r>
          </a:p>
          <a:p>
            <a:r>
              <a:rPr lang="en-US" sz="2000" b="0" i="0" u="sng" strike="noStrike">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Conference Board of Canada</a:t>
            </a:r>
            <a:r>
              <a:rPr lang="en-US" sz="2000" b="0" i="0" u="none" strike="noStrike">
                <a:effectLst/>
                <a:latin typeface="Times New Roman" panose="02020603050405020304" pitchFamily="18" charset="0"/>
                <a:cs typeface="Times New Roman" panose="02020603050405020304" pitchFamily="18" charset="0"/>
              </a:rPr>
              <a:t>: Search for a city in Ontario and look for "Metropolitan Outlook" or "Major City Insights" reports.</a:t>
            </a:r>
          </a:p>
          <a:p>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66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AD5-6EB0-5E4B-90B0-F66EC44D270B}"/>
              </a:ext>
            </a:extLst>
          </p:cNvPr>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Demographic Data</a:t>
            </a:r>
            <a:br>
              <a:rPr lang="en-US"/>
            </a:br>
            <a:endParaRPr lang="en-US"/>
          </a:p>
        </p:txBody>
      </p:sp>
      <p:sp>
        <p:nvSpPr>
          <p:cNvPr id="3" name="Content Placeholder 2">
            <a:extLst>
              <a:ext uri="{FF2B5EF4-FFF2-40B4-BE49-F238E27FC236}">
                <a16:creationId xmlns:a16="http://schemas.microsoft.com/office/drawing/2014/main" id="{52CDD5E5-A5D7-0D4E-978B-92BFD2F220E1}"/>
              </a:ext>
            </a:extLst>
          </p:cNvPr>
          <p:cNvSpPr>
            <a:spLocks noGrp="1"/>
          </p:cNvSpPr>
          <p:nvPr>
            <p:ph sz="half" idx="2"/>
          </p:nvPr>
        </p:nvSpPr>
        <p:spPr/>
        <p:txBody>
          <a:bodyPr>
            <a:noAutofit/>
          </a:bodyPr>
          <a:lstStyle/>
          <a:p>
            <a:r>
              <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2" tooltip="CANSIM">
                  <a:extLst>
                    <a:ext uri="{A12FA001-AC4F-418D-AE19-62706E023703}">
                      <ahyp:hlinkClr xmlns:ahyp="http://schemas.microsoft.com/office/drawing/2018/hyperlinkcolor" val="tx"/>
                    </a:ext>
                  </a:extLst>
                </a:hlinkClick>
              </a:rPr>
              <a:t>Stati</a:t>
            </a:r>
            <a:r>
              <a:rPr lang="en-US" sz="1900" u="sng" dirty="0">
                <a:solidFill>
                  <a:schemeClr val="tx1"/>
                </a:solidFill>
                <a:latin typeface="Times New Roman" panose="02020603050405020304" pitchFamily="18" charset="0"/>
                <a:cs typeface="Times New Roman" panose="02020603050405020304" pitchFamily="18" charset="0"/>
                <a:hlinkClick r:id="rId2" tooltip="CANSIM">
                  <a:extLst>
                    <a:ext uri="{A12FA001-AC4F-418D-AE19-62706E023703}">
                      <ahyp:hlinkClr xmlns:ahyp="http://schemas.microsoft.com/office/drawing/2018/hyperlinkcolor" val="tx"/>
                    </a:ext>
                  </a:extLst>
                </a:hlinkClick>
              </a:rPr>
              <a:t>stic Canada</a:t>
            </a:r>
            <a:endPar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2" tooltip="CANSIM">
                <a:extLst>
                  <a:ext uri="{A12FA001-AC4F-418D-AE19-62706E023703}">
                    <ahyp:hlinkClr xmlns:ahyp="http://schemas.microsoft.com/office/drawing/2018/hyperlinkcolor" val="tx"/>
                  </a:ext>
                </a:extLst>
              </a:hlinkClick>
            </a:endParaRPr>
          </a:p>
          <a:p>
            <a:r>
              <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2" tooltip="CANSIM">
                  <a:extLst>
                    <a:ext uri="{A12FA001-AC4F-418D-AE19-62706E023703}">
                      <ahyp:hlinkClr xmlns:ahyp="http://schemas.microsoft.com/office/drawing/2018/hyperlinkcolor" val="tx"/>
                    </a:ext>
                  </a:extLst>
                </a:hlinkClick>
              </a:rPr>
              <a:t>CANSIM via CHASS</a:t>
            </a:r>
            <a:endParaRPr lang="en-US" sz="1900" b="0" i="0" u="none" strike="noStrike" dirty="0">
              <a:solidFill>
                <a:schemeClr val="tx1"/>
              </a:solidFill>
              <a:effectLst/>
              <a:latin typeface="Times New Roman" panose="02020603050405020304" pitchFamily="18" charset="0"/>
              <a:cs typeface="Times New Roman" panose="02020603050405020304" pitchFamily="18" charset="0"/>
            </a:endParaRPr>
          </a:p>
          <a:p>
            <a:r>
              <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3" tooltip="Canada at a Glance">
                  <a:extLst>
                    <a:ext uri="{A12FA001-AC4F-418D-AE19-62706E023703}">
                      <ahyp:hlinkClr xmlns:ahyp="http://schemas.microsoft.com/office/drawing/2018/hyperlinkcolor" val="tx"/>
                    </a:ext>
                  </a:extLst>
                </a:hlinkClick>
              </a:rPr>
              <a:t>Canada at a Glance</a:t>
            </a:r>
            <a:endParaRPr lang="en-US" sz="1900" b="0" i="0" u="none" strike="noStrike" dirty="0">
              <a:solidFill>
                <a:schemeClr val="tx1"/>
              </a:solidFill>
              <a:effectLst/>
              <a:latin typeface="Times New Roman" panose="02020603050405020304" pitchFamily="18" charset="0"/>
              <a:cs typeface="Times New Roman" panose="02020603050405020304" pitchFamily="18" charset="0"/>
            </a:endParaRPr>
          </a:p>
          <a:p>
            <a:r>
              <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Population and Demography</a:t>
            </a:r>
            <a:endParaRPr lang="en-US" sz="1900" b="0" i="0" u="none" strike="noStrike" dirty="0">
              <a:solidFill>
                <a:schemeClr val="tx1"/>
              </a:solidFill>
              <a:effectLst/>
              <a:latin typeface="Times New Roman" panose="02020603050405020304" pitchFamily="18" charset="0"/>
              <a:cs typeface="Times New Roman" panose="02020603050405020304" pitchFamily="18" charset="0"/>
            </a:endParaRPr>
          </a:p>
          <a:p>
            <a:r>
              <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Census of Canada (2016)</a:t>
            </a:r>
            <a:endParaRPr lang="en-US" sz="1900" b="0" i="0" u="none" strike="noStrike" dirty="0">
              <a:solidFill>
                <a:schemeClr val="tx1"/>
              </a:solidFill>
              <a:effectLst/>
              <a:latin typeface="Times New Roman" panose="02020603050405020304" pitchFamily="18" charset="0"/>
              <a:cs typeface="Times New Roman" panose="02020603050405020304" pitchFamily="18" charset="0"/>
            </a:endParaRPr>
          </a:p>
          <a:p>
            <a:r>
              <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Census of Canada (2011)</a:t>
            </a:r>
            <a:endParaRPr lang="en-US" sz="1900" b="0" i="0" u="none" strike="noStrike" dirty="0">
              <a:solidFill>
                <a:schemeClr val="tx1"/>
              </a:solidFill>
              <a:effectLst/>
              <a:latin typeface="Times New Roman" panose="02020603050405020304" pitchFamily="18" charset="0"/>
              <a:cs typeface="Times New Roman" panose="02020603050405020304" pitchFamily="18" charset="0"/>
            </a:endParaRPr>
          </a:p>
          <a:p>
            <a:r>
              <a:rPr lang="en-US" sz="1900" b="0" i="0" u="sng" strike="noStrike" dirty="0">
                <a:solidFill>
                  <a:schemeClr val="tx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National Household Survey (2011)</a:t>
            </a:r>
            <a:endParaRPr lang="en-US" sz="1900" b="0" i="0" u="none" strike="noStrike" dirty="0">
              <a:solidFill>
                <a:schemeClr val="tx1"/>
              </a:solidFill>
              <a:effectLst/>
              <a:latin typeface="Times New Roman" panose="02020603050405020304" pitchFamily="18" charset="0"/>
              <a:cs typeface="Times New Roman" panose="02020603050405020304" pitchFamily="18" charset="0"/>
            </a:endParaRPr>
          </a:p>
          <a:p>
            <a:endParaRPr lang="en-US" sz="1900"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78BDCE1-790A-6A41-AE30-4F01D3DF720A}"/>
              </a:ext>
            </a:extLst>
          </p:cNvPr>
          <p:cNvSpPr>
            <a:spLocks noGrp="1"/>
          </p:cNvSpPr>
          <p:nvPr>
            <p:ph sz="quarter" idx="4"/>
          </p:nvPr>
        </p:nvSpPr>
        <p:spPr/>
        <p:txBody>
          <a:bodyPr>
            <a:noAutofit/>
          </a:bodyPr>
          <a:lstStyle/>
          <a:p>
            <a:r>
              <a:rPr lang="en-US" sz="2000" b="1" i="0" u="none" strike="noStrike">
                <a:solidFill>
                  <a:schemeClr val="tx1"/>
                </a:solidFill>
                <a:effectLst/>
                <a:latin typeface="Times New Roman" panose="02020603050405020304" pitchFamily="18" charset="0"/>
                <a:cs typeface="Times New Roman" panose="02020603050405020304" pitchFamily="18" charset="0"/>
              </a:rPr>
              <a:t>Province/Territory and City Resources:</a:t>
            </a:r>
            <a:endParaRPr lang="en-US" sz="2000" b="0" i="0" u="none" strike="noStrike">
              <a:solidFill>
                <a:schemeClr val="tx1"/>
              </a:solidFill>
              <a:effectLst/>
              <a:latin typeface="Times New Roman" panose="02020603050405020304" pitchFamily="18" charset="0"/>
              <a:cs typeface="Times New Roman" panose="02020603050405020304" pitchFamily="18" charset="0"/>
            </a:endParaRPr>
          </a:p>
          <a:p>
            <a:r>
              <a:rPr lang="en-US" sz="2000" b="0" i="0" u="sng" strike="noStrike">
                <a:solidFill>
                  <a:schemeClr val="tx1"/>
                </a:solidFill>
                <a:effectLst/>
                <a:latin typeface="Times New Roman" panose="02020603050405020304" pitchFamily="18" charset="0"/>
                <a:cs typeface="Times New Roman" panose="02020603050405020304" pitchFamily="18" charset="0"/>
                <a:hlinkClick r:id="rId8" tooltip="City of London">
                  <a:extLst>
                    <a:ext uri="{A12FA001-AC4F-418D-AE19-62706E023703}">
                      <ahyp:hlinkClr xmlns:ahyp="http://schemas.microsoft.com/office/drawing/2018/hyperlinkcolor" val="tx"/>
                    </a:ext>
                  </a:extLst>
                </a:hlinkClick>
              </a:rPr>
              <a:t>London </a:t>
            </a:r>
            <a:r>
              <a:rPr lang="en-US" sz="2000" b="0" i="0" u="sng" strike="noStrike" err="1">
                <a:solidFill>
                  <a:schemeClr val="tx1"/>
                </a:solidFill>
                <a:effectLst/>
                <a:latin typeface="Times New Roman" panose="02020603050405020304" pitchFamily="18" charset="0"/>
                <a:cs typeface="Times New Roman" panose="02020603050405020304" pitchFamily="18" charset="0"/>
                <a:hlinkClick r:id="rId8" tooltip="City of London">
                  <a:extLst>
                    <a:ext uri="{A12FA001-AC4F-418D-AE19-62706E023703}">
                      <ahyp:hlinkClr xmlns:ahyp="http://schemas.microsoft.com/office/drawing/2018/hyperlinkcolor" val="tx"/>
                    </a:ext>
                  </a:extLst>
                </a:hlinkClick>
              </a:rPr>
              <a:t>Neighbourhood</a:t>
            </a:r>
            <a:r>
              <a:rPr lang="en-US" sz="2000" b="0" i="0" u="sng" strike="noStrike">
                <a:solidFill>
                  <a:schemeClr val="tx1"/>
                </a:solidFill>
                <a:effectLst/>
                <a:latin typeface="Times New Roman" panose="02020603050405020304" pitchFamily="18" charset="0"/>
                <a:cs typeface="Times New Roman" panose="02020603050405020304" pitchFamily="18" charset="0"/>
                <a:hlinkClick r:id="rId8" tooltip="City of London">
                  <a:extLst>
                    <a:ext uri="{A12FA001-AC4F-418D-AE19-62706E023703}">
                      <ahyp:hlinkClr xmlns:ahyp="http://schemas.microsoft.com/office/drawing/2018/hyperlinkcolor" val="tx"/>
                    </a:ext>
                  </a:extLst>
                </a:hlinkClick>
              </a:rPr>
              <a:t> Profiles 1996-2016</a:t>
            </a:r>
            <a:endParaRPr lang="en-US" sz="2000" b="0" i="0" u="none" strike="noStrike">
              <a:solidFill>
                <a:schemeClr val="tx1"/>
              </a:solidFill>
              <a:effectLst/>
              <a:latin typeface="Times New Roman" panose="02020603050405020304" pitchFamily="18" charset="0"/>
              <a:cs typeface="Times New Roman" panose="02020603050405020304" pitchFamily="18" charset="0"/>
            </a:endParaRPr>
          </a:p>
          <a:p>
            <a:r>
              <a:rPr lang="en-US" sz="2000" b="0" i="0" u="sng" strike="noStrike">
                <a:solidFill>
                  <a:schemeClr val="tx1"/>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Ottawa </a:t>
            </a:r>
            <a:r>
              <a:rPr lang="en-US" sz="2000" b="0" i="0" u="sng" strike="noStrike" err="1">
                <a:solidFill>
                  <a:schemeClr val="tx1"/>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Neighbourhood</a:t>
            </a:r>
            <a:r>
              <a:rPr lang="en-US" sz="2000" b="0" i="0" u="sng" strike="noStrike">
                <a:solidFill>
                  <a:schemeClr val="tx1"/>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 Profiles A-Z</a:t>
            </a:r>
            <a:endParaRPr lang="en-US" sz="2000" b="0" i="0" u="none" strike="noStrike">
              <a:solidFill>
                <a:schemeClr val="tx1"/>
              </a:solidFill>
              <a:effectLst/>
              <a:latin typeface="Times New Roman" panose="02020603050405020304" pitchFamily="18" charset="0"/>
              <a:cs typeface="Times New Roman" panose="02020603050405020304" pitchFamily="18" charset="0"/>
            </a:endParaRPr>
          </a:p>
          <a:p>
            <a:r>
              <a:rPr lang="en-US" sz="2000" b="0" i="0" u="sng" strike="noStrike">
                <a:solidFill>
                  <a:schemeClr val="tx1"/>
                </a:solidFill>
                <a:effectLst/>
                <a:latin typeface="Times New Roman" panose="02020603050405020304" pitchFamily="18" charset="0"/>
                <a:cs typeface="Times New Roman" panose="02020603050405020304" pitchFamily="18" charset="0"/>
                <a:hlinkClick r:id="rId10" tooltip="City of Toronto Demographics">
                  <a:extLst>
                    <a:ext uri="{A12FA001-AC4F-418D-AE19-62706E023703}">
                      <ahyp:hlinkClr xmlns:ahyp="http://schemas.microsoft.com/office/drawing/2018/hyperlinkcolor" val="tx"/>
                    </a:ext>
                  </a:extLst>
                </a:hlinkClick>
              </a:rPr>
              <a:t>City of Toronto </a:t>
            </a:r>
            <a:r>
              <a:rPr lang="en-US" sz="2000" b="0" i="0" u="sng" strike="noStrike" err="1">
                <a:solidFill>
                  <a:schemeClr val="tx1"/>
                </a:solidFill>
                <a:effectLst/>
                <a:latin typeface="Times New Roman" panose="02020603050405020304" pitchFamily="18" charset="0"/>
                <a:cs typeface="Times New Roman" panose="02020603050405020304" pitchFamily="18" charset="0"/>
                <a:hlinkClick r:id="rId10" tooltip="City of Toronto Demographics">
                  <a:extLst>
                    <a:ext uri="{A12FA001-AC4F-418D-AE19-62706E023703}">
                      <ahyp:hlinkClr xmlns:ahyp="http://schemas.microsoft.com/office/drawing/2018/hyperlinkcolor" val="tx"/>
                    </a:ext>
                  </a:extLst>
                </a:hlinkClick>
              </a:rPr>
              <a:t>Neighbourhoods</a:t>
            </a:r>
            <a:r>
              <a:rPr lang="en-US" sz="2000" b="0" i="0" u="sng" strike="noStrike">
                <a:solidFill>
                  <a:schemeClr val="tx1"/>
                </a:solidFill>
                <a:effectLst/>
                <a:latin typeface="Times New Roman" panose="02020603050405020304" pitchFamily="18" charset="0"/>
                <a:cs typeface="Times New Roman" panose="02020603050405020304" pitchFamily="18" charset="0"/>
                <a:hlinkClick r:id="rId10" tooltip="City of Toronto Demographics">
                  <a:extLst>
                    <a:ext uri="{A12FA001-AC4F-418D-AE19-62706E023703}">
                      <ahyp:hlinkClr xmlns:ahyp="http://schemas.microsoft.com/office/drawing/2018/hyperlinkcolor" val="tx"/>
                    </a:ext>
                  </a:extLst>
                </a:hlinkClick>
              </a:rPr>
              <a:t> &amp; Communities</a:t>
            </a:r>
            <a:endParaRPr lang="en-US" sz="2000" b="0" i="0" u="none" strike="noStrike">
              <a:solidFill>
                <a:schemeClr val="tx1"/>
              </a:solidFill>
              <a:effectLst/>
              <a:latin typeface="Times New Roman" panose="02020603050405020304" pitchFamily="18" charset="0"/>
              <a:cs typeface="Times New Roman" panose="02020603050405020304" pitchFamily="18" charset="0"/>
            </a:endParaRPr>
          </a:p>
          <a:p>
            <a:r>
              <a:rPr lang="en-US" sz="2000">
                <a:solidFill>
                  <a:schemeClr val="tx1"/>
                </a:solidFill>
                <a:latin typeface="Times New Roman" panose="02020603050405020304" pitchFamily="18" charset="0"/>
                <a:cs typeface="Times New Roman" panose="02020603050405020304" pitchFamily="18" charset="0"/>
              </a:rPr>
              <a:t>Ontario.ca</a:t>
            </a:r>
            <a:br>
              <a:rPr lang="en-US" sz="2000">
                <a:solidFill>
                  <a:schemeClr val="tx1"/>
                </a:solidFill>
                <a:latin typeface="Times New Roman" panose="02020603050405020304" pitchFamily="18" charset="0"/>
                <a:cs typeface="Times New Roman" panose="02020603050405020304" pitchFamily="18" charset="0"/>
              </a:rPr>
            </a:br>
            <a:endParaRPr lang="en-US" sz="2000">
              <a:solidFill>
                <a:schemeClr val="tx1"/>
              </a:solidFill>
            </a:endParaRPr>
          </a:p>
        </p:txBody>
      </p:sp>
    </p:spTree>
    <p:extLst>
      <p:ext uri="{BB962C8B-B14F-4D97-AF65-F5344CB8AC3E}">
        <p14:creationId xmlns:p14="http://schemas.microsoft.com/office/powerpoint/2010/main" val="52092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able&#10;&#10;Description automatically generated">
            <a:extLst>
              <a:ext uri="{FF2B5EF4-FFF2-40B4-BE49-F238E27FC236}">
                <a16:creationId xmlns:a16="http://schemas.microsoft.com/office/drawing/2014/main" id="{1CA43C96-1222-47CA-9697-959757BF3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945" y="0"/>
            <a:ext cx="7527637" cy="6705600"/>
          </a:xfrm>
          <a:prstGeom prst="rect">
            <a:avLst/>
          </a:prstGeom>
        </p:spPr>
      </p:pic>
    </p:spTree>
    <p:extLst>
      <p:ext uri="{BB962C8B-B14F-4D97-AF65-F5344CB8AC3E}">
        <p14:creationId xmlns:p14="http://schemas.microsoft.com/office/powerpoint/2010/main" val="1412158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AB80DDBB-7EE5-4A81-A340-0793F3914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018" y="-101600"/>
            <a:ext cx="6991927" cy="6779491"/>
          </a:xfrm>
          <a:prstGeom prst="rect">
            <a:avLst/>
          </a:prstGeom>
        </p:spPr>
      </p:pic>
    </p:spTree>
    <p:extLst>
      <p:ext uri="{BB962C8B-B14F-4D97-AF65-F5344CB8AC3E}">
        <p14:creationId xmlns:p14="http://schemas.microsoft.com/office/powerpoint/2010/main" val="201954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914869-D8D5-AB45-BE4A-CD1805D704D4}"/>
              </a:ext>
            </a:extLst>
          </p:cNvPr>
          <p:cNvSpPr>
            <a:spLocks noGrp="1"/>
          </p:cNvSpPr>
          <p:nvPr>
            <p:ph type="title"/>
          </p:nvPr>
        </p:nvSpPr>
        <p:spPr>
          <a:xfrm>
            <a:off x="469531" y="1852123"/>
            <a:ext cx="4089633" cy="3153753"/>
          </a:xfrm>
        </p:spPr>
        <p:txBody>
          <a:bodyPr vert="horz" lIns="91440" tIns="45720" rIns="91440" bIns="45720" rtlCol="0" anchor="b">
            <a:normAutofit/>
          </a:bodyPr>
          <a:lstStyle/>
          <a:p>
            <a:pPr algn="ctr">
              <a:lnSpc>
                <a:spcPct val="90000"/>
              </a:lnSpc>
            </a:pPr>
            <a:r>
              <a:rPr lang="en-US" sz="5400" dirty="0">
                <a:solidFill>
                  <a:schemeClr val="tx2"/>
                </a:solidFill>
                <a:effectLst/>
                <a:latin typeface="Times New Roman" panose="02020603050405020304" pitchFamily="18" charset="0"/>
                <a:cs typeface="Times New Roman" panose="02020603050405020304" pitchFamily="18" charset="0"/>
              </a:rPr>
              <a:t>Jesus’ four sending commands</a:t>
            </a:r>
            <a:br>
              <a:rPr lang="en-US" sz="5400" dirty="0">
                <a:solidFill>
                  <a:schemeClr val="tx2"/>
                </a:solidFill>
                <a:effectLst/>
              </a:rPr>
            </a:br>
            <a:endParaRPr lang="en-US" sz="5400" dirty="0">
              <a:solidFill>
                <a:schemeClr val="tx2"/>
              </a:solidFill>
            </a:endParaRPr>
          </a:p>
        </p:txBody>
      </p:sp>
      <p:sp>
        <p:nvSpPr>
          <p:cNvPr id="20"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aphicFrame>
        <p:nvGraphicFramePr>
          <p:cNvPr id="5" name="Content Placeholder 2">
            <a:extLst>
              <a:ext uri="{FF2B5EF4-FFF2-40B4-BE49-F238E27FC236}">
                <a16:creationId xmlns:a16="http://schemas.microsoft.com/office/drawing/2014/main" id="{C7D793FA-B75B-48E4-8F57-E0BA05524F55}"/>
              </a:ext>
            </a:extLst>
          </p:cNvPr>
          <p:cNvGraphicFramePr>
            <a:graphicFrameLocks noGrp="1"/>
          </p:cNvGraphicFramePr>
          <p:nvPr>
            <p:ph idx="1"/>
            <p:extLst>
              <p:ext uri="{D42A27DB-BD31-4B8C-83A1-F6EECF244321}">
                <p14:modId xmlns:p14="http://schemas.microsoft.com/office/powerpoint/2010/main" val="1100621756"/>
              </p:ext>
            </p:extLst>
          </p:nvPr>
        </p:nvGraphicFramePr>
        <p:xfrm>
          <a:off x="5468389" y="404830"/>
          <a:ext cx="6263640" cy="6157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7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with low confidence">
            <a:extLst>
              <a:ext uri="{FF2B5EF4-FFF2-40B4-BE49-F238E27FC236}">
                <a16:creationId xmlns:a16="http://schemas.microsoft.com/office/drawing/2014/main" id="{5C879D74-0A17-4861-AFF0-838950BFE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036" y="0"/>
            <a:ext cx="7075055" cy="6687127"/>
          </a:xfrm>
          <a:prstGeom prst="rect">
            <a:avLst/>
          </a:prstGeom>
        </p:spPr>
      </p:pic>
    </p:spTree>
    <p:extLst>
      <p:ext uri="{BB962C8B-B14F-4D97-AF65-F5344CB8AC3E}">
        <p14:creationId xmlns:p14="http://schemas.microsoft.com/office/powerpoint/2010/main" val="161139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Graphical user interface&#10;&#10;Description automatically generated with medium confidence">
            <a:extLst>
              <a:ext uri="{FF2B5EF4-FFF2-40B4-BE49-F238E27FC236}">
                <a16:creationId xmlns:a16="http://schemas.microsoft.com/office/drawing/2014/main" id="{529FECCF-0126-49D6-BB27-B01D1BE34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745" y="0"/>
            <a:ext cx="5892800" cy="6687127"/>
          </a:xfrm>
          <a:prstGeom prst="rect">
            <a:avLst/>
          </a:prstGeom>
        </p:spPr>
      </p:pic>
    </p:spTree>
    <p:extLst>
      <p:ext uri="{BB962C8B-B14F-4D97-AF65-F5344CB8AC3E}">
        <p14:creationId xmlns:p14="http://schemas.microsoft.com/office/powerpoint/2010/main" val="228363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AA9B58-4241-6A4F-EE62-42D919B82CE5}"/>
              </a:ext>
            </a:extLst>
          </p:cNvPr>
          <p:cNvSpPr>
            <a:spLocks noGrp="1"/>
          </p:cNvSpPr>
          <p:nvPr>
            <p:ph idx="1"/>
          </p:nvPr>
        </p:nvSpPr>
        <p:spPr>
          <a:xfrm>
            <a:off x="461963" y="2324100"/>
            <a:ext cx="11268074" cy="4362449"/>
          </a:xfrm>
        </p:spPr>
        <p:txBody>
          <a:bodyPr>
            <a:normAutofit fontScale="92500" lnSpcReduction="10000"/>
          </a:bodyPr>
          <a:lstStyle/>
          <a:p>
            <a:r>
              <a:rPr lang="en-US" sz="1800" dirty="0" err="1">
                <a:latin typeface="Times New Roman" panose="02020603050405020304" pitchFamily="18" charset="0"/>
                <a:cs typeface="Times New Roman" panose="02020603050405020304" pitchFamily="18" charset="0"/>
              </a:rPr>
              <a:t>Benesh</a:t>
            </a:r>
            <a:r>
              <a:rPr lang="en-US" sz="1800" dirty="0">
                <a:latin typeface="Times New Roman" panose="02020603050405020304" pitchFamily="18" charset="0"/>
                <a:cs typeface="Times New Roman" panose="02020603050405020304" pitchFamily="18" charset="0"/>
              </a:rPr>
              <a:t>, Sean. </a:t>
            </a:r>
            <a:r>
              <a:rPr lang="en-US" sz="1800" i="1" dirty="0">
                <a:latin typeface="Times New Roman" panose="02020603050405020304" pitchFamily="18" charset="0"/>
                <a:cs typeface="Times New Roman" panose="02020603050405020304" pitchFamily="18" charset="0"/>
              </a:rPr>
              <a:t>Exegeting the City: What You Need to Know About Church Planting in the City Today.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Metrospiritual</a:t>
            </a:r>
            <a:r>
              <a:rPr lang="en-US" sz="1800" dirty="0">
                <a:latin typeface="Times New Roman" panose="02020603050405020304" pitchFamily="18" charset="0"/>
                <a:cs typeface="Times New Roman" panose="02020603050405020304" pitchFamily="18" charset="0"/>
              </a:rPr>
              <a:t> Book Series 4).</a:t>
            </a:r>
            <a:r>
              <a:rPr lang="en-US" sz="1800" dirty="0"/>
              <a:t> </a:t>
            </a:r>
            <a:endParaRPr lang="en-US" b="0" i="0" dirty="0">
              <a:latin typeface="Times New Roman" panose="02020603050405020304" pitchFamily="18" charset="0"/>
              <a:cs typeface="Times New Roman" panose="02020603050405020304" pitchFamily="18" charset="0"/>
            </a:endParaRPr>
          </a:p>
          <a:p>
            <a:r>
              <a:rPr lang="en-US" b="0" i="0" dirty="0">
                <a:latin typeface="Times New Roman" panose="02020603050405020304" pitchFamily="18" charset="0"/>
                <a:cs typeface="Times New Roman" panose="02020603050405020304" pitchFamily="18" charset="0"/>
              </a:rPr>
              <a:t>Bosch, David J. </a:t>
            </a:r>
            <a:r>
              <a:rPr lang="en-US" b="0" i="1" dirty="0">
                <a:latin typeface="Times New Roman" panose="02020603050405020304" pitchFamily="18" charset="0"/>
                <a:cs typeface="Times New Roman" panose="02020603050405020304" pitchFamily="18" charset="0"/>
              </a:rPr>
              <a:t>Transforming Mission:  Paradigm shifts in Theology of mission</a:t>
            </a:r>
            <a:r>
              <a:rPr lang="en-US" b="0" i="0" dirty="0">
                <a:latin typeface="Times New Roman" panose="02020603050405020304" pitchFamily="18" charset="0"/>
                <a:cs typeface="Times New Roman" panose="02020603050405020304" pitchFamily="18" charset="0"/>
              </a:rPr>
              <a:t>. Orbis Books, 2011.</a:t>
            </a:r>
            <a:endParaRPr lang="en-US" dirty="0">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Coleman, Robert E. </a:t>
            </a:r>
            <a:r>
              <a:rPr lang="en-US" i="1" dirty="0">
                <a:solidFill>
                  <a:schemeClr val="tx1"/>
                </a:solidFill>
                <a:latin typeface="Times New Roman" panose="02020603050405020304" pitchFamily="18" charset="0"/>
                <a:cs typeface="Times New Roman" panose="02020603050405020304" pitchFamily="18" charset="0"/>
              </a:rPr>
              <a:t>The Master Plan of Evangelism</a:t>
            </a:r>
            <a:r>
              <a:rPr lang="en-US" dirty="0">
                <a:solidFill>
                  <a:schemeClr val="tx1"/>
                </a:solidFill>
                <a:latin typeface="Times New Roman" panose="02020603050405020304" pitchFamily="18" charset="0"/>
                <a:cs typeface="Times New Roman" panose="02020603050405020304" pitchFamily="18" charset="0"/>
              </a:rPr>
              <a:t>. Revell, 2010.</a:t>
            </a:r>
          </a:p>
          <a:p>
            <a:r>
              <a:rPr lang="en-US" dirty="0">
                <a:solidFill>
                  <a:schemeClr val="tx1"/>
                </a:solidFill>
                <a:latin typeface="Times New Roman" panose="02020603050405020304" pitchFamily="18" charset="0"/>
                <a:cs typeface="Times New Roman" panose="02020603050405020304" pitchFamily="18" charset="0"/>
              </a:rPr>
              <a:t>Conn, Harvie M. </a:t>
            </a:r>
            <a:r>
              <a:rPr lang="en-US" i="1" dirty="0">
                <a:solidFill>
                  <a:schemeClr val="tx1"/>
                </a:solidFill>
                <a:latin typeface="Times New Roman" panose="02020603050405020304" pitchFamily="18" charset="0"/>
                <a:cs typeface="Times New Roman" panose="02020603050405020304" pitchFamily="18" charset="0"/>
              </a:rPr>
              <a:t>Planting and Growing Urban Churches:  From Dream to Reality</a:t>
            </a:r>
            <a:r>
              <a:rPr lang="en-US" dirty="0">
                <a:solidFill>
                  <a:schemeClr val="tx1"/>
                </a:solidFill>
                <a:latin typeface="Times New Roman" panose="02020603050405020304" pitchFamily="18" charset="0"/>
                <a:cs typeface="Times New Roman" panose="02020603050405020304" pitchFamily="18" charset="0"/>
              </a:rPr>
              <a:t>.  Baker Academic, 2012.</a:t>
            </a:r>
          </a:p>
          <a:p>
            <a:r>
              <a:rPr lang="en-US" dirty="0">
                <a:solidFill>
                  <a:schemeClr val="tx1"/>
                </a:solidFill>
                <a:latin typeface="Times New Roman" panose="02020603050405020304" pitchFamily="18" charset="0"/>
                <a:cs typeface="Times New Roman" panose="02020603050405020304" pitchFamily="18" charset="0"/>
              </a:rPr>
              <a:t>Frost, Michael. “Exiles:  Living missionally in a post-Christian culture.”  08 Mar. 2006, </a:t>
            </a:r>
            <a:r>
              <a:rPr lang="en-US" dirty="0">
                <a:latin typeface="Times New Roman" panose="02020603050405020304" pitchFamily="18" charset="0"/>
                <a:cs typeface="Times New Roman" panose="02020603050405020304" pitchFamily="18" charset="0"/>
              </a:rPr>
              <a:t>www.alisonmorgan.co.uk</a:t>
            </a:r>
            <a:endParaRPr lang="en-US" dirty="0">
              <a:solidFill>
                <a:schemeClr val="tx1"/>
              </a:solidFill>
              <a:latin typeface="Times New Roman" panose="02020603050405020304" pitchFamily="18" charset="0"/>
              <a:cs typeface="Times New Roman" panose="02020603050405020304" pitchFamily="18" charset="0"/>
            </a:endParaRPr>
          </a:p>
          <a:p>
            <a:r>
              <a:rPr lang="en-US" sz="1800" b="0" i="0" dirty="0">
                <a:latin typeface="Times New Roman" panose="02020603050405020304" pitchFamily="18" charset="0"/>
                <a:cs typeface="Times New Roman" panose="02020603050405020304" pitchFamily="18" charset="0"/>
              </a:rPr>
              <a:t>Frost, Michael and Hirsch, Alan. </a:t>
            </a:r>
            <a:r>
              <a:rPr lang="en-US" sz="1800" b="0" i="1" dirty="0">
                <a:latin typeface="Times New Roman" panose="02020603050405020304" pitchFamily="18" charset="0"/>
                <a:cs typeface="Times New Roman" panose="02020603050405020304" pitchFamily="18" charset="0"/>
              </a:rPr>
              <a:t>The Shaping of Things to Come. </a:t>
            </a:r>
            <a:r>
              <a:rPr lang="en-US" sz="1800" b="0" i="0" dirty="0">
                <a:latin typeface="Times New Roman" panose="02020603050405020304" pitchFamily="18" charset="0"/>
                <a:cs typeface="Times New Roman" panose="02020603050405020304" pitchFamily="18" charset="0"/>
              </a:rPr>
              <a:t>Baker Books, 2013.</a:t>
            </a:r>
            <a:endParaRPr lang="en-US" dirty="0">
              <a:latin typeface="Times New Roman" panose="02020603050405020304" pitchFamily="18" charset="0"/>
              <a:cs typeface="Times New Roman" panose="02020603050405020304" pitchFamily="18" charset="0"/>
            </a:endParaRPr>
          </a:p>
          <a:p>
            <a:r>
              <a:rPr lang="en-US" b="0" i="0" dirty="0">
                <a:solidFill>
                  <a:schemeClr val="tx1"/>
                </a:solidFill>
                <a:effectLst/>
                <a:latin typeface="Times New Roman" panose="02020603050405020304" pitchFamily="18" charset="0"/>
                <a:cs typeface="Times New Roman" panose="02020603050405020304" pitchFamily="18" charset="0"/>
              </a:rPr>
              <a:t>Hull, Bill.  </a:t>
            </a:r>
            <a:r>
              <a:rPr lang="en-US" b="0" i="1" dirty="0">
                <a:solidFill>
                  <a:schemeClr val="tx1"/>
                </a:solidFill>
                <a:effectLst/>
                <a:latin typeface="Times New Roman" panose="02020603050405020304" pitchFamily="18" charset="0"/>
                <a:cs typeface="Times New Roman" panose="02020603050405020304" pitchFamily="18" charset="0"/>
              </a:rPr>
              <a:t>The Complete Book of Discipleship:  On Being and Making Followers of Christ</a:t>
            </a:r>
            <a:r>
              <a:rPr lang="en-US" b="0" dirty="0">
                <a:solidFill>
                  <a:schemeClr val="tx1"/>
                </a:solidFill>
                <a:effectLst/>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Nav Press, 2006.</a:t>
            </a:r>
            <a:endParaRPr lang="en-US" b="0" i="0" dirty="0">
              <a:solidFill>
                <a:schemeClr val="tx1"/>
              </a:solidFill>
              <a:effectLst/>
              <a:latin typeface="Times New Roman" panose="02020603050405020304" pitchFamily="18" charset="0"/>
              <a:cs typeface="Times New Roman" panose="02020603050405020304" pitchFamily="18" charset="0"/>
            </a:endParaRPr>
          </a:p>
          <a:p>
            <a:r>
              <a:rPr lang="en-US" b="0" i="0" dirty="0" err="1">
                <a:solidFill>
                  <a:schemeClr val="tx1"/>
                </a:solidFill>
                <a:effectLst/>
                <a:latin typeface="Times New Roman" panose="02020603050405020304" pitchFamily="18" charset="0"/>
                <a:cs typeface="Times New Roman" panose="02020603050405020304" pitchFamily="18" charset="0"/>
              </a:rPr>
              <a:t>Iorg</a:t>
            </a:r>
            <a:r>
              <a:rPr lang="en-US" b="0" i="0" dirty="0">
                <a:solidFill>
                  <a:schemeClr val="tx1"/>
                </a:solidFill>
                <a:effectLst/>
                <a:latin typeface="Times New Roman" panose="02020603050405020304" pitchFamily="18" charset="0"/>
                <a:cs typeface="Times New Roman" panose="02020603050405020304" pitchFamily="18" charset="0"/>
              </a:rPr>
              <a:t>, Jeff.  </a:t>
            </a:r>
            <a:r>
              <a:rPr lang="en-US" b="0" i="1" dirty="0">
                <a:solidFill>
                  <a:schemeClr val="tx1"/>
                </a:solidFill>
                <a:effectLst/>
                <a:latin typeface="Times New Roman" panose="02020603050405020304" pitchFamily="18" charset="0"/>
                <a:cs typeface="Times New Roman" panose="02020603050405020304" pitchFamily="18" charset="0"/>
              </a:rPr>
              <a:t>The Case for Antioch:  A Biblical Model for a Transformational Church</a:t>
            </a:r>
            <a:r>
              <a:rPr lang="en-US" b="0" dirty="0">
                <a:solidFill>
                  <a:schemeClr val="tx1"/>
                </a:solidFill>
                <a:effectLst/>
                <a:latin typeface="Times New Roman" panose="02020603050405020304" pitchFamily="18" charset="0"/>
                <a:cs typeface="Times New Roman" panose="02020603050405020304" pitchFamily="18" charset="0"/>
              </a:rPr>
              <a:t>.  B&amp;H Publishing Group, 2011.</a:t>
            </a:r>
            <a:endParaRPr lang="en-US" b="0" i="0" dirty="0">
              <a:solidFill>
                <a:schemeClr val="tx1"/>
              </a:solidFill>
              <a:effectLst/>
              <a:latin typeface="Times New Roman" panose="02020603050405020304" pitchFamily="18" charset="0"/>
              <a:cs typeface="Times New Roman" panose="02020603050405020304" pitchFamily="18" charset="0"/>
            </a:endParaRPr>
          </a:p>
          <a:p>
            <a:r>
              <a:rPr lang="en-US" b="0" i="0" dirty="0" err="1">
                <a:solidFill>
                  <a:schemeClr val="tx1"/>
                </a:solidFill>
                <a:effectLst/>
                <a:latin typeface="Times New Roman" panose="02020603050405020304" pitchFamily="18" charset="0"/>
                <a:cs typeface="Times New Roman" panose="02020603050405020304" pitchFamily="18" charset="0"/>
              </a:rPr>
              <a:t>Kotkin</a:t>
            </a:r>
            <a:r>
              <a:rPr lang="en-US" b="0" i="0" dirty="0">
                <a:solidFill>
                  <a:schemeClr val="tx1"/>
                </a:solidFill>
                <a:effectLst/>
                <a:latin typeface="Times New Roman" panose="02020603050405020304" pitchFamily="18" charset="0"/>
                <a:cs typeface="Times New Roman" panose="02020603050405020304" pitchFamily="18" charset="0"/>
              </a:rPr>
              <a:t>, Joel.  “The Hollow Boom of Brooklyn: Behind the Veneer of Gentrification.” </a:t>
            </a:r>
            <a:r>
              <a:rPr lang="en-US" i="1" dirty="0">
                <a:solidFill>
                  <a:schemeClr val="tx1"/>
                </a:solidFill>
                <a:latin typeface="Times New Roman" panose="02020603050405020304" pitchFamily="18" charset="0"/>
                <a:cs typeface="Times New Roman" panose="02020603050405020304" pitchFamily="18" charset="0"/>
              </a:rPr>
              <a:t>Forbes,</a:t>
            </a:r>
            <a:r>
              <a:rPr lang="en-US" dirty="0">
                <a:solidFill>
                  <a:schemeClr val="tx1"/>
                </a:solidFill>
                <a:latin typeface="Times New Roman" panose="02020603050405020304" pitchFamily="18" charset="0"/>
                <a:cs typeface="Times New Roman" panose="02020603050405020304" pitchFamily="18" charset="0"/>
              </a:rPr>
              <a:t> 25 Sep. 2012, </a:t>
            </a:r>
            <a:r>
              <a:rPr lang="en-US" dirty="0">
                <a:solidFill>
                  <a:schemeClr val="tx1"/>
                </a:solidFill>
                <a:latin typeface="Times New Roman" panose="02020603050405020304" pitchFamily="18" charset="0"/>
                <a:cs typeface="Times New Roman" panose="02020603050405020304" pitchFamily="18" charset="0"/>
                <a:hlinkClick r:id="rId3"/>
              </a:rPr>
              <a:t>https://www.forbes.com/sites/joelkotkin</a:t>
            </a:r>
            <a:endParaRPr lang="en-US" sz="2400" dirty="0">
              <a:solidFill>
                <a:schemeClr val="tx1"/>
              </a:solidFill>
              <a:latin typeface="Times New Roman" panose="02020603050405020304" pitchFamily="18" charset="0"/>
              <a:cs typeface="Times New Roman" panose="02020603050405020304" pitchFamily="18" charset="0"/>
            </a:endParaRPr>
          </a:p>
          <a:p>
            <a:r>
              <a:rPr lang="en-US" sz="1800" b="0" i="0" dirty="0">
                <a:solidFill>
                  <a:srgbClr val="404040"/>
                </a:solidFill>
                <a:effectLst/>
                <a:latin typeface="Times New Roman" panose="02020603050405020304" pitchFamily="18" charset="0"/>
                <a:cs typeface="Times New Roman" panose="02020603050405020304" pitchFamily="18" charset="0"/>
              </a:rPr>
              <a:t>Lingenfelter, Sherwood.  </a:t>
            </a:r>
            <a:r>
              <a:rPr lang="en-US" sz="1800" b="0" i="1" dirty="0">
                <a:solidFill>
                  <a:srgbClr val="404040"/>
                </a:solidFill>
                <a:effectLst/>
                <a:latin typeface="Times New Roman" panose="02020603050405020304" pitchFamily="18" charset="0"/>
                <a:cs typeface="Times New Roman" panose="02020603050405020304" pitchFamily="18" charset="0"/>
              </a:rPr>
              <a:t>Leading Cross-Culturally:  Covenant Relationships for Effective Christian Leadership</a:t>
            </a:r>
            <a:r>
              <a:rPr lang="en-US" sz="1800" b="0" dirty="0">
                <a:solidFill>
                  <a:srgbClr val="404040"/>
                </a:solidFill>
                <a:effectLst/>
                <a:latin typeface="Times New Roman" panose="02020603050405020304" pitchFamily="18" charset="0"/>
                <a:cs typeface="Times New Roman" panose="02020603050405020304" pitchFamily="18" charset="0"/>
              </a:rPr>
              <a:t>.  Baker Academic, 2008.</a:t>
            </a:r>
            <a:endParaRPr lang="en-US" sz="1800" b="0" i="0" dirty="0">
              <a:solidFill>
                <a:srgbClr val="404040"/>
              </a:solidFill>
              <a:effectLst/>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DFB8AF84-A74B-B3F1-8025-7451A7B66EB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3475178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AA9B58-4241-6A4F-EE62-42D919B82CE5}"/>
              </a:ext>
            </a:extLst>
          </p:cNvPr>
          <p:cNvSpPr>
            <a:spLocks noGrp="1"/>
          </p:cNvSpPr>
          <p:nvPr>
            <p:ph idx="1"/>
          </p:nvPr>
        </p:nvSpPr>
        <p:spPr>
          <a:xfrm>
            <a:off x="461963" y="2324100"/>
            <a:ext cx="11268074" cy="4362449"/>
          </a:xfrm>
        </p:spPr>
        <p:txBody>
          <a:bodyPr>
            <a:normAutofit fontScale="92500" lnSpcReduction="20000"/>
          </a:bodyPr>
          <a:lstStyle/>
          <a:p>
            <a:r>
              <a:rPr lang="en-US" sz="1800" b="0" i="0" dirty="0">
                <a:solidFill>
                  <a:srgbClr val="404040"/>
                </a:solidFill>
                <a:effectLst/>
                <a:latin typeface="Times New Roman" panose="02020603050405020304" pitchFamily="18" charset="0"/>
                <a:cs typeface="Times New Roman" panose="02020603050405020304" pitchFamily="18" charset="0"/>
              </a:rPr>
              <a:t>McCrary, Larry, Tradecraft:  </a:t>
            </a:r>
            <a:r>
              <a:rPr lang="en-US" sz="1800" b="0" i="1" dirty="0">
                <a:solidFill>
                  <a:srgbClr val="404040"/>
                </a:solidFill>
                <a:effectLst/>
                <a:latin typeface="Times New Roman" panose="02020603050405020304" pitchFamily="18" charset="0"/>
                <a:cs typeface="Times New Roman" panose="02020603050405020304" pitchFamily="18" charset="0"/>
              </a:rPr>
              <a:t>For the church on mission</a:t>
            </a:r>
            <a:r>
              <a:rPr lang="en-US" sz="1800" dirty="0">
                <a:solidFill>
                  <a:srgbClr val="404040"/>
                </a:solidFill>
                <a:latin typeface="Times New Roman" panose="02020603050405020304" pitchFamily="18" charset="0"/>
                <a:cs typeface="Times New Roman" panose="02020603050405020304" pitchFamily="18" charset="0"/>
              </a:rPr>
              <a:t>.  </a:t>
            </a:r>
            <a:r>
              <a:rPr lang="en-US" sz="1800" b="0" i="0" dirty="0">
                <a:solidFill>
                  <a:srgbClr val="404040"/>
                </a:solidFill>
                <a:effectLst/>
                <a:latin typeface="Times New Roman" panose="02020603050405020304" pitchFamily="18" charset="0"/>
                <a:cs typeface="Times New Roman" panose="02020603050405020304" pitchFamily="18" charset="0"/>
              </a:rPr>
              <a:t>Upstream, 2013.</a:t>
            </a:r>
            <a:endParaRPr lang="en-US" sz="1800" dirty="0">
              <a:solidFill>
                <a:srgbClr val="404040"/>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Malphurs, Aubrey, </a:t>
            </a:r>
            <a:r>
              <a:rPr lang="en-US" sz="1800" b="0" i="1" dirty="0">
                <a:solidFill>
                  <a:schemeClr val="tx1"/>
                </a:solidFill>
                <a:effectLst/>
                <a:latin typeface="Times New Roman" panose="02020603050405020304" pitchFamily="18" charset="0"/>
                <a:cs typeface="Times New Roman" panose="02020603050405020304" pitchFamily="18" charset="0"/>
              </a:rPr>
              <a:t>Advanced Strategic Planning:  A 21</a:t>
            </a:r>
            <a:r>
              <a:rPr lang="en-US" sz="1800" b="0" i="1" baseline="30000" dirty="0">
                <a:solidFill>
                  <a:schemeClr val="tx1"/>
                </a:solidFill>
                <a:effectLst/>
                <a:latin typeface="Times New Roman" panose="02020603050405020304" pitchFamily="18" charset="0"/>
                <a:cs typeface="Times New Roman" panose="02020603050405020304" pitchFamily="18" charset="0"/>
              </a:rPr>
              <a:t>st</a:t>
            </a:r>
            <a:r>
              <a:rPr lang="en-US" sz="1800" b="0" i="1" dirty="0">
                <a:solidFill>
                  <a:schemeClr val="tx1"/>
                </a:solidFill>
                <a:effectLst/>
                <a:latin typeface="Times New Roman" panose="02020603050405020304" pitchFamily="18" charset="0"/>
                <a:cs typeface="Times New Roman" panose="02020603050405020304" pitchFamily="18" charset="0"/>
              </a:rPr>
              <a:t> Century Model for Church and Ministry Leaders</a:t>
            </a:r>
            <a:r>
              <a:rPr lang="en-US" sz="1800" b="0" dirty="0">
                <a:solidFill>
                  <a:schemeClr val="tx1"/>
                </a:solidFill>
                <a:effectLst/>
                <a:latin typeface="Times New Roman" panose="02020603050405020304" pitchFamily="18" charset="0"/>
                <a:cs typeface="Times New Roman" panose="02020603050405020304" pitchFamily="18" charset="0"/>
              </a:rPr>
              <a:t>.  Baker Books, 2013.</a:t>
            </a:r>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Ogden, Greg.  </a:t>
            </a:r>
            <a:r>
              <a:rPr lang="en-US" sz="1800" b="0" i="1" dirty="0">
                <a:solidFill>
                  <a:schemeClr val="tx1"/>
                </a:solidFill>
                <a:effectLst/>
                <a:latin typeface="Times New Roman" panose="02020603050405020304" pitchFamily="18" charset="0"/>
                <a:cs typeface="Times New Roman" panose="02020603050405020304" pitchFamily="18" charset="0"/>
              </a:rPr>
              <a:t>Transforming Discipleship:  Making Disciples a Few at a Time</a:t>
            </a:r>
            <a:r>
              <a:rPr lang="en-US" sz="1800" b="0" dirty="0">
                <a:solidFill>
                  <a:schemeClr val="tx1"/>
                </a:solidFill>
                <a:effectLst/>
                <a:latin typeface="Times New Roman" panose="02020603050405020304" pitchFamily="18" charset="0"/>
                <a:cs typeface="Times New Roman" panose="02020603050405020304" pitchFamily="18" charset="0"/>
              </a:rPr>
              <a:t>.  InterVarsity Press, 2003.</a:t>
            </a:r>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Peterson, Brooks.  </a:t>
            </a:r>
            <a:r>
              <a:rPr lang="en-US" sz="1800" b="0" i="1" dirty="0">
                <a:solidFill>
                  <a:schemeClr val="tx1"/>
                </a:solidFill>
                <a:effectLst/>
                <a:latin typeface="Times New Roman" panose="02020603050405020304" pitchFamily="18" charset="0"/>
                <a:cs typeface="Times New Roman" panose="02020603050405020304" pitchFamily="18" charset="0"/>
              </a:rPr>
              <a:t>Cultural Intelligence:  A guide to working with people from other cultures</a:t>
            </a:r>
            <a:r>
              <a:rPr lang="en-US" sz="1800" b="0" dirty="0">
                <a:solidFill>
                  <a:schemeClr val="tx1"/>
                </a:solidFill>
                <a:effectLst/>
                <a:latin typeface="Times New Roman" panose="02020603050405020304" pitchFamily="18" charset="0"/>
                <a:cs typeface="Times New Roman" panose="02020603050405020304" pitchFamily="18" charset="0"/>
              </a:rPr>
              <a:t>.  Intercultural Press, 2004.</a:t>
            </a:r>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Putman, Jim, Harrington, Bobby, and Coleman, Robert.  </a:t>
            </a:r>
            <a:r>
              <a:rPr lang="en-US" sz="1800" b="0" i="1" dirty="0">
                <a:solidFill>
                  <a:schemeClr val="tx1"/>
                </a:solidFill>
                <a:effectLst/>
                <a:latin typeface="Times New Roman" panose="02020603050405020304" pitchFamily="18" charset="0"/>
                <a:cs typeface="Times New Roman" panose="02020603050405020304" pitchFamily="18" charset="0"/>
              </a:rPr>
              <a:t>DiscipleShift:  Five Steps Tha</a:t>
            </a:r>
            <a:r>
              <a:rPr lang="en-US" i="1" dirty="0">
                <a:solidFill>
                  <a:schemeClr val="tx1"/>
                </a:solidFill>
                <a:latin typeface="Times New Roman" panose="02020603050405020304" pitchFamily="18" charset="0"/>
                <a:cs typeface="Times New Roman" panose="02020603050405020304" pitchFamily="18" charset="0"/>
              </a:rPr>
              <a:t>t Helps Your Church Make Disciples Who Make Disciples</a:t>
            </a:r>
            <a:r>
              <a:rPr lang="en-US" dirty="0">
                <a:solidFill>
                  <a:schemeClr val="tx1"/>
                </a:solidFill>
                <a:latin typeface="Times New Roman" panose="02020603050405020304" pitchFamily="18" charset="0"/>
                <a:cs typeface="Times New Roman" panose="02020603050405020304" pitchFamily="18" charset="0"/>
              </a:rPr>
              <a:t>. Zondervan, 2013.</a:t>
            </a:r>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Searcy, Nelson, Thomas, </a:t>
            </a:r>
            <a:r>
              <a:rPr lang="en-US" sz="1800" b="0" i="0" dirty="0" err="1">
                <a:solidFill>
                  <a:schemeClr val="tx1"/>
                </a:solidFill>
                <a:effectLst/>
                <a:latin typeface="Times New Roman" panose="02020603050405020304" pitchFamily="18" charset="0"/>
                <a:cs typeface="Times New Roman" panose="02020603050405020304" pitchFamily="18" charset="0"/>
              </a:rPr>
              <a:t>Kerrick</a:t>
            </a:r>
            <a:r>
              <a:rPr lang="en-US" sz="1800" b="0" i="0" dirty="0">
                <a:solidFill>
                  <a:schemeClr val="tx1"/>
                </a:solidFill>
                <a:effectLst/>
                <a:latin typeface="Times New Roman" panose="02020603050405020304" pitchFamily="18" charset="0"/>
                <a:cs typeface="Times New Roman" panose="02020603050405020304" pitchFamily="18" charset="0"/>
              </a:rPr>
              <a:t>, and Dykes Henson, Jennifer.  </a:t>
            </a:r>
            <a:r>
              <a:rPr lang="en-US" sz="1800" b="0" i="1" dirty="0">
                <a:solidFill>
                  <a:schemeClr val="tx1"/>
                </a:solidFill>
                <a:effectLst/>
                <a:latin typeface="Times New Roman" panose="02020603050405020304" pitchFamily="18" charset="0"/>
                <a:cs typeface="Times New Roman" panose="02020603050405020304" pitchFamily="18" charset="0"/>
              </a:rPr>
              <a:t>Launch:  Starting a New Church from Scratch</a:t>
            </a:r>
            <a:r>
              <a:rPr lang="en-US" sz="1800" b="0" dirty="0">
                <a:solidFill>
                  <a:schemeClr val="tx1"/>
                </a:solidFill>
                <a:effectLst/>
                <a:latin typeface="Times New Roman" panose="02020603050405020304" pitchFamily="18" charset="0"/>
                <a:cs typeface="Times New Roman" panose="02020603050405020304" pitchFamily="18" charset="0"/>
              </a:rPr>
              <a:t>.  Baker Books, 2017.</a:t>
            </a:r>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Stetzer, Ed.  </a:t>
            </a:r>
            <a:r>
              <a:rPr lang="en-US" sz="1800" b="0" i="1" dirty="0">
                <a:solidFill>
                  <a:schemeClr val="tx1"/>
                </a:solidFill>
                <a:effectLst/>
                <a:latin typeface="Times New Roman" panose="02020603050405020304" pitchFamily="18" charset="0"/>
                <a:cs typeface="Times New Roman" panose="02020603050405020304" pitchFamily="18" charset="0"/>
              </a:rPr>
              <a:t>Planting Missional Churches</a:t>
            </a:r>
            <a:r>
              <a:rPr lang="en-US" sz="1800" b="0" dirty="0">
                <a:solidFill>
                  <a:schemeClr val="tx1"/>
                </a:solidFill>
                <a:effectLst/>
                <a:latin typeface="Times New Roman" panose="02020603050405020304" pitchFamily="18" charset="0"/>
                <a:cs typeface="Times New Roman" panose="02020603050405020304" pitchFamily="18" charset="0"/>
              </a:rPr>
              <a:t>.  B&amp;H Publishers, 2006.</a:t>
            </a:r>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Stetzer, Ed and Bird, Warren.  </a:t>
            </a:r>
            <a:r>
              <a:rPr lang="en-US" sz="1800" b="0" i="1" dirty="0">
                <a:solidFill>
                  <a:schemeClr val="tx1"/>
                </a:solidFill>
                <a:effectLst/>
                <a:latin typeface="Times New Roman" panose="02020603050405020304" pitchFamily="18" charset="0"/>
                <a:cs typeface="Times New Roman" panose="02020603050405020304" pitchFamily="18" charset="0"/>
              </a:rPr>
              <a:t>Viral Churches:  Helping Church Planters Become Movement Makers</a:t>
            </a:r>
            <a:r>
              <a:rPr lang="en-US" sz="1800" b="0" dirty="0">
                <a:solidFill>
                  <a:schemeClr val="tx1"/>
                </a:solidFill>
                <a:effectLst/>
                <a:latin typeface="Times New Roman" panose="02020603050405020304" pitchFamily="18" charset="0"/>
                <a:cs typeface="Times New Roman" panose="02020603050405020304" pitchFamily="18" charset="0"/>
              </a:rPr>
              <a:t>.  Jossey-Bass, 2010.</a:t>
            </a:r>
            <a:endParaRPr lang="en-US" sz="1800" b="0" i="0" dirty="0">
              <a:solidFill>
                <a:schemeClr val="tx1"/>
              </a:solidFill>
              <a:effectLst/>
              <a:latin typeface="Times New Roman" panose="02020603050405020304" pitchFamily="18" charset="0"/>
              <a:cs typeface="Times New Roman" panose="02020603050405020304" pitchFamily="18" charset="0"/>
            </a:endParaRPr>
          </a:p>
          <a:p>
            <a:r>
              <a:rPr lang="en-US" sz="1800" b="0" i="0" dirty="0">
                <a:solidFill>
                  <a:schemeClr val="tx1"/>
                </a:solidFill>
                <a:effectLst/>
                <a:latin typeface="Times New Roman" panose="02020603050405020304" pitchFamily="18" charset="0"/>
                <a:cs typeface="Times New Roman" panose="02020603050405020304" pitchFamily="18" charset="0"/>
              </a:rPr>
              <a:t>Stetzer, Ed and </a:t>
            </a:r>
            <a:r>
              <a:rPr lang="en-US" sz="1800" b="0" i="0" dirty="0" err="1">
                <a:solidFill>
                  <a:schemeClr val="tx1"/>
                </a:solidFill>
                <a:effectLst/>
                <a:latin typeface="Times New Roman" panose="02020603050405020304" pitchFamily="18" charset="0"/>
                <a:cs typeface="Times New Roman" panose="02020603050405020304" pitchFamily="18" charset="0"/>
              </a:rPr>
              <a:t>Im</a:t>
            </a:r>
            <a:r>
              <a:rPr lang="en-US" sz="1800" b="0" i="0" dirty="0">
                <a:solidFill>
                  <a:schemeClr val="tx1"/>
                </a:solidFill>
                <a:effectLst/>
                <a:latin typeface="Times New Roman" panose="02020603050405020304" pitchFamily="18" charset="0"/>
                <a:cs typeface="Times New Roman" panose="02020603050405020304" pitchFamily="18" charset="0"/>
              </a:rPr>
              <a:t>, Daniel.  </a:t>
            </a:r>
            <a:r>
              <a:rPr lang="en-US" sz="1800" b="0" i="1" dirty="0">
                <a:solidFill>
                  <a:schemeClr val="tx1"/>
                </a:solidFill>
                <a:effectLst/>
                <a:latin typeface="Times New Roman" panose="02020603050405020304" pitchFamily="18" charset="0"/>
                <a:cs typeface="Times New Roman" panose="02020603050405020304" pitchFamily="18" charset="0"/>
              </a:rPr>
              <a:t>Planting Missional Churches:  Your guide to starting churches that multiply</a:t>
            </a:r>
            <a:r>
              <a:rPr lang="en-US" sz="1800" b="0" dirty="0">
                <a:solidFill>
                  <a:schemeClr val="tx1"/>
                </a:solidFill>
                <a:effectLst/>
                <a:latin typeface="Times New Roman" panose="02020603050405020304" pitchFamily="18" charset="0"/>
                <a:cs typeface="Times New Roman" panose="02020603050405020304" pitchFamily="18" charset="0"/>
              </a:rPr>
              <a:t>. B&amp;H Academic</a:t>
            </a:r>
            <a:r>
              <a:rPr lang="en-US" sz="1800" b="0" i="0" dirty="0">
                <a:solidFill>
                  <a:schemeClr val="tx1"/>
                </a:solidFill>
                <a:effectLst/>
                <a:latin typeface="Times New Roman" panose="02020603050405020304" pitchFamily="18" charset="0"/>
                <a:cs typeface="Times New Roman" panose="02020603050405020304" pitchFamily="18" charset="0"/>
              </a:rPr>
              <a:t>, 2016.</a:t>
            </a:r>
          </a:p>
          <a:p>
            <a:r>
              <a:rPr lang="en-US" sz="1800" dirty="0" err="1">
                <a:latin typeface="Times New Roman" panose="02020603050405020304" pitchFamily="18" charset="0"/>
                <a:cs typeface="Times New Roman" panose="02020603050405020304" pitchFamily="18" charset="0"/>
              </a:rPr>
              <a:t>Vanhoozer</a:t>
            </a:r>
            <a:r>
              <a:rPr lang="en-US" sz="1800" dirty="0">
                <a:latin typeface="Times New Roman" panose="02020603050405020304" pitchFamily="18" charset="0"/>
                <a:cs typeface="Times New Roman" panose="02020603050405020304" pitchFamily="18" charset="0"/>
              </a:rPr>
              <a:t>, Kevin. “One Rule to Rule Them All.” </a:t>
            </a:r>
            <a:r>
              <a:rPr lang="en-US" sz="1800" i="1" dirty="0">
                <a:latin typeface="Times New Roman" panose="02020603050405020304" pitchFamily="18" charset="0"/>
                <a:cs typeface="Times New Roman" panose="02020603050405020304" pitchFamily="18" charset="0"/>
              </a:rPr>
              <a:t>Academia.edu,</a:t>
            </a:r>
            <a:r>
              <a:rPr lang="en-US" sz="1800" dirty="0">
                <a:latin typeface="Times New Roman" panose="02020603050405020304" pitchFamily="18" charset="0"/>
                <a:cs typeface="Times New Roman" panose="02020603050405020304" pitchFamily="18" charset="0"/>
              </a:rPr>
              <a:t> 1 Jan. 2006.</a:t>
            </a:r>
          </a:p>
          <a:p>
            <a:endParaRPr lang="en-US" sz="1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DFB8AF84-A74B-B3F1-8025-7451A7B66EB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403634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AA9B58-4241-6A4F-EE62-42D919B82CE5}"/>
              </a:ext>
            </a:extLst>
          </p:cNvPr>
          <p:cNvSpPr>
            <a:spLocks noGrp="1"/>
          </p:cNvSpPr>
          <p:nvPr>
            <p:ph idx="1"/>
          </p:nvPr>
        </p:nvSpPr>
        <p:spPr>
          <a:xfrm>
            <a:off x="461963" y="2324100"/>
            <a:ext cx="11268074" cy="4362449"/>
          </a:xfrm>
        </p:spPr>
        <p:txBody>
          <a:bodyPr>
            <a:normAutofit/>
          </a:bodyPr>
          <a:lstStyle/>
          <a:p>
            <a:r>
              <a:rPr lang="en-US" sz="1800" dirty="0">
                <a:solidFill>
                  <a:srgbClr val="404040"/>
                </a:solidFill>
                <a:latin typeface="Times New Roman" panose="02020603050405020304" pitchFamily="18" charset="0"/>
                <a:cs typeface="Times New Roman" panose="02020603050405020304" pitchFamily="18" charset="0"/>
              </a:rPr>
              <a:t>Counter Culture:  Following Christ in an Anti-Christian Age by David Platt.</a:t>
            </a:r>
          </a:p>
          <a:p>
            <a:r>
              <a:rPr lang="en-US" dirty="0">
                <a:solidFill>
                  <a:srgbClr val="404040"/>
                </a:solidFill>
                <a:latin typeface="Times New Roman" panose="02020603050405020304" pitchFamily="18" charset="0"/>
                <a:cs typeface="Times New Roman" panose="02020603050405020304" pitchFamily="18" charset="0"/>
              </a:rPr>
              <a:t>The Nuts and Bolts of Church Planting:  A Guide for Starting Any Kind of Church by Aubrey Malphurs.</a:t>
            </a:r>
          </a:p>
          <a:p>
            <a:r>
              <a:rPr lang="en-US" sz="1800" dirty="0">
                <a:solidFill>
                  <a:srgbClr val="404040"/>
                </a:solidFill>
                <a:latin typeface="Times New Roman" panose="02020603050405020304" pitchFamily="18" charset="0"/>
                <a:cs typeface="Times New Roman" panose="02020603050405020304" pitchFamily="18" charset="0"/>
              </a:rPr>
              <a:t>The Honest Guide to Ch</a:t>
            </a:r>
            <a:r>
              <a:rPr lang="en-US" dirty="0">
                <a:solidFill>
                  <a:srgbClr val="404040"/>
                </a:solidFill>
                <a:latin typeface="Times New Roman" panose="02020603050405020304" pitchFamily="18" charset="0"/>
                <a:cs typeface="Times New Roman" panose="02020603050405020304" pitchFamily="18" charset="0"/>
              </a:rPr>
              <a:t>urch Planting:  What No One Ever Tells You about Planting and Leading a New Church by Tom Bennardo.</a:t>
            </a:r>
          </a:p>
          <a:p>
            <a:r>
              <a:rPr lang="en-US" sz="1800" dirty="0">
                <a:solidFill>
                  <a:srgbClr val="404040"/>
                </a:solidFill>
                <a:latin typeface="Times New Roman" panose="02020603050405020304" pitchFamily="18" charset="0"/>
                <a:cs typeface="Times New Roman" panose="02020603050405020304" pitchFamily="18" charset="0"/>
              </a:rPr>
              <a:t>Church </a:t>
            </a:r>
            <a:r>
              <a:rPr lang="en-US" sz="1800" dirty="0" err="1">
                <a:solidFill>
                  <a:srgbClr val="404040"/>
                </a:solidFill>
                <a:latin typeface="Times New Roman" panose="02020603050405020304" pitchFamily="18" charset="0"/>
                <a:cs typeface="Times New Roman" panose="02020603050405020304" pitchFamily="18" charset="0"/>
              </a:rPr>
              <a:t>Plant</a:t>
            </a:r>
            <a:r>
              <a:rPr lang="en-US" dirty="0" err="1">
                <a:solidFill>
                  <a:srgbClr val="404040"/>
                </a:solidFill>
                <a:latin typeface="Times New Roman" panose="02020603050405020304" pitchFamily="18" charset="0"/>
                <a:cs typeface="Times New Roman" panose="02020603050405020304" pitchFamily="18" charset="0"/>
              </a:rPr>
              <a:t>ology</a:t>
            </a:r>
            <a:r>
              <a:rPr lang="en-US" dirty="0">
                <a:solidFill>
                  <a:srgbClr val="404040"/>
                </a:solidFill>
                <a:latin typeface="Times New Roman" panose="02020603050405020304" pitchFamily="18" charset="0"/>
                <a:cs typeface="Times New Roman" panose="02020603050405020304" pitchFamily="18" charset="0"/>
              </a:rPr>
              <a:t>:  The Art and Science of Planting Churches (Exponential Series) by Peyton Jones.</a:t>
            </a:r>
          </a:p>
          <a:p>
            <a:r>
              <a:rPr lang="en-US" sz="1800" dirty="0">
                <a:solidFill>
                  <a:srgbClr val="404040"/>
                </a:solidFill>
                <a:latin typeface="Times New Roman" panose="02020603050405020304" pitchFamily="18" charset="0"/>
                <a:cs typeface="Times New Roman" panose="02020603050405020304" pitchFamily="18" charset="0"/>
              </a:rPr>
              <a:t>For the City:  Proclaiming and Living Out the Gospel by Darrin and Matt Carter.</a:t>
            </a:r>
          </a:p>
          <a:p>
            <a:r>
              <a:rPr lang="en-US" dirty="0">
                <a:solidFill>
                  <a:srgbClr val="404040"/>
                </a:solidFill>
                <a:latin typeface="Times New Roman" panose="02020603050405020304" pitchFamily="18" charset="0"/>
                <a:cs typeface="Times New Roman" panose="02020603050405020304" pitchFamily="18" charset="0"/>
              </a:rPr>
              <a:t>Church-Planting Revolution:  A Guidebook for Explorers, Planters and Their Teams by Winfield Bevins.</a:t>
            </a:r>
            <a:endParaRPr lang="en-US" sz="1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DFB8AF84-A74B-B3F1-8025-7451A7B66EB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Other Sources</a:t>
            </a:r>
          </a:p>
        </p:txBody>
      </p:sp>
    </p:spTree>
    <p:extLst>
      <p:ext uri="{BB962C8B-B14F-4D97-AF65-F5344CB8AC3E}">
        <p14:creationId xmlns:p14="http://schemas.microsoft.com/office/powerpoint/2010/main" val="89830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6D5EB17-6E8C-42F9-AD01-1535106FA394}"/>
              </a:ext>
            </a:extLst>
          </p:cNvPr>
          <p:cNvGraphicFramePr>
            <a:graphicFrameLocks noGrp="1"/>
          </p:cNvGraphicFramePr>
          <p:nvPr>
            <p:ph idx="1"/>
            <p:extLst>
              <p:ext uri="{D42A27DB-BD31-4B8C-83A1-F6EECF244321}">
                <p14:modId xmlns:p14="http://schemas.microsoft.com/office/powerpoint/2010/main" val="3549896326"/>
              </p:ext>
            </p:extLst>
          </p:nvPr>
        </p:nvGraphicFramePr>
        <p:xfrm>
          <a:off x="1068388" y="1084889"/>
          <a:ext cx="9369424" cy="4534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41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211B-54FB-6B47-91FA-4EFBB473F27E}"/>
              </a:ext>
            </a:extLst>
          </p:cNvPr>
          <p:cNvSpPr>
            <a:spLocks noGrp="1"/>
          </p:cNvSpPr>
          <p:nvPr>
            <p:ph type="title"/>
          </p:nvPr>
        </p:nvSpPr>
        <p:spPr>
          <a:xfrm>
            <a:off x="586478" y="2688167"/>
            <a:ext cx="3115265" cy="2243666"/>
          </a:xfrm>
        </p:spPr>
        <p:txBody>
          <a:bodyPr anchor="b">
            <a:normAutofit/>
          </a:bodyPr>
          <a:lstStyle/>
          <a:p>
            <a:pPr algn="ctr"/>
            <a:r>
              <a:rPr lang="en-US" sz="3100" b="1" dirty="0">
                <a:solidFill>
                  <a:schemeClr val="tx1"/>
                </a:solidFill>
                <a:latin typeface="Times New Roman" panose="02020603050405020304" pitchFamily="18" charset="0"/>
                <a:cs typeface="Times New Roman" panose="02020603050405020304" pitchFamily="18" charset="0"/>
              </a:rPr>
              <a:t>Church Planting In The Book Of Acts </a:t>
            </a:r>
            <a:br>
              <a:rPr lang="en-US" sz="3100" b="1" dirty="0">
                <a:solidFill>
                  <a:schemeClr val="tx1"/>
                </a:solidFill>
                <a:latin typeface="Times New Roman" panose="02020603050405020304" pitchFamily="18" charset="0"/>
                <a:cs typeface="Times New Roman" panose="02020603050405020304" pitchFamily="18" charset="0"/>
              </a:rPr>
            </a:br>
            <a:endParaRPr lang="en-US" sz="31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626D4269-4A51-44D1-8857-DB9B2F8EB032}"/>
              </a:ext>
            </a:extLst>
          </p:cNvPr>
          <p:cNvGraphicFramePr>
            <a:graphicFrameLocks noGrp="1"/>
          </p:cNvGraphicFramePr>
          <p:nvPr>
            <p:ph idx="1"/>
            <p:extLst>
              <p:ext uri="{D42A27DB-BD31-4B8C-83A1-F6EECF244321}">
                <p14:modId xmlns:p14="http://schemas.microsoft.com/office/powerpoint/2010/main" val="3299960643"/>
              </p:ext>
            </p:extLst>
          </p:nvPr>
        </p:nvGraphicFramePr>
        <p:xfrm>
          <a:off x="4097637" y="2296584"/>
          <a:ext cx="7507885" cy="4428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22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7421-47A1-684D-BC05-0FF43FD90865}"/>
              </a:ext>
            </a:extLst>
          </p:cNvPr>
          <p:cNvSpPr>
            <a:spLocks noGrp="1"/>
          </p:cNvSpPr>
          <p:nvPr>
            <p:ph type="title"/>
          </p:nvPr>
        </p:nvSpPr>
        <p:spPr>
          <a:xfrm>
            <a:off x="378250" y="2526241"/>
            <a:ext cx="3353433" cy="4006849"/>
          </a:xfrm>
        </p:spPr>
        <p:txBody>
          <a:bodyPr>
            <a:norm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Church Planting In The Book Of Acts</a:t>
            </a:r>
            <a:endParaRPr lang="en-US" sz="4400" dirty="0">
              <a:solidFill>
                <a:schemeClr val="tx1"/>
              </a:solidFill>
            </a:endParaRPr>
          </a:p>
        </p:txBody>
      </p:sp>
      <p:graphicFrame>
        <p:nvGraphicFramePr>
          <p:cNvPr id="5" name="Content Placeholder 2">
            <a:extLst>
              <a:ext uri="{FF2B5EF4-FFF2-40B4-BE49-F238E27FC236}">
                <a16:creationId xmlns:a16="http://schemas.microsoft.com/office/drawing/2014/main" id="{9FB4971A-E59B-419A-B2EE-4D41B9F605F3}"/>
              </a:ext>
            </a:extLst>
          </p:cNvPr>
          <p:cNvGraphicFramePr>
            <a:graphicFrameLocks noGrp="1"/>
          </p:cNvGraphicFramePr>
          <p:nvPr>
            <p:ph idx="1"/>
            <p:extLst>
              <p:ext uri="{D42A27DB-BD31-4B8C-83A1-F6EECF244321}">
                <p14:modId xmlns:p14="http://schemas.microsoft.com/office/powerpoint/2010/main" val="318611798"/>
              </p:ext>
            </p:extLst>
          </p:nvPr>
        </p:nvGraphicFramePr>
        <p:xfrm>
          <a:off x="4466167" y="2201332"/>
          <a:ext cx="7588250" cy="4656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05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0220-7B90-44D5-82F2-8454AF324B8A}"/>
              </a:ext>
            </a:extLst>
          </p:cNvPr>
          <p:cNvSpPr>
            <a:spLocks noGrp="1"/>
          </p:cNvSpPr>
          <p:nvPr>
            <p:ph type="title"/>
          </p:nvPr>
        </p:nvSpPr>
        <p:spPr>
          <a:xfrm>
            <a:off x="524741" y="620392"/>
            <a:ext cx="3437659" cy="5504688"/>
          </a:xfrm>
        </p:spPr>
        <p:txBody>
          <a:bodyPr>
            <a:normAutofit/>
          </a:bodyPr>
          <a:lstStyle/>
          <a:p>
            <a:pPr algn="ctr"/>
            <a:r>
              <a:rPr lang="en-US" sz="4400" dirty="0">
                <a:solidFill>
                  <a:schemeClr val="tx1"/>
                </a:solidFill>
                <a:latin typeface="Times New Roman" panose="02020603050405020304" pitchFamily="18" charset="0"/>
                <a:cs typeface="Times New Roman" panose="02020603050405020304" pitchFamily="18" charset="0"/>
              </a:rPr>
              <a:t>Paul </a:t>
            </a:r>
            <a:br>
              <a:rPr lang="en-US" sz="4400" dirty="0">
                <a:solidFill>
                  <a:schemeClr val="tx1"/>
                </a:solidFill>
                <a:latin typeface="Times New Roman" panose="02020603050405020304" pitchFamily="18" charset="0"/>
                <a:cs typeface="Times New Roman" panose="02020603050405020304" pitchFamily="18" charset="0"/>
              </a:rPr>
            </a:br>
            <a:r>
              <a:rPr lang="en-US" sz="4400" dirty="0">
                <a:solidFill>
                  <a:schemeClr val="tx1"/>
                </a:solidFill>
                <a:latin typeface="Times New Roman" panose="02020603050405020304" pitchFamily="18" charset="0"/>
                <a:cs typeface="Times New Roman" panose="02020603050405020304" pitchFamily="18" charset="0"/>
              </a:rPr>
              <a:t>The Planter</a:t>
            </a:r>
            <a:endParaRPr lang="en-US" sz="4400" dirty="0">
              <a:solidFill>
                <a:schemeClr val="tx1"/>
              </a:solidFill>
            </a:endParaRPr>
          </a:p>
        </p:txBody>
      </p:sp>
      <p:graphicFrame>
        <p:nvGraphicFramePr>
          <p:cNvPr id="5" name="Content Placeholder 2">
            <a:extLst>
              <a:ext uri="{FF2B5EF4-FFF2-40B4-BE49-F238E27FC236}">
                <a16:creationId xmlns:a16="http://schemas.microsoft.com/office/drawing/2014/main" id="{8611C49F-31E5-4E57-BD2C-C7655CA98F03}"/>
              </a:ext>
            </a:extLst>
          </p:cNvPr>
          <p:cNvGraphicFramePr>
            <a:graphicFrameLocks noGrp="1"/>
          </p:cNvGraphicFramePr>
          <p:nvPr>
            <p:ph idx="1"/>
            <p:extLst>
              <p:ext uri="{D42A27DB-BD31-4B8C-83A1-F6EECF244321}">
                <p14:modId xmlns:p14="http://schemas.microsoft.com/office/powerpoint/2010/main" val="2970608992"/>
              </p:ext>
            </p:extLst>
          </p:nvPr>
        </p:nvGraphicFramePr>
        <p:xfrm>
          <a:off x="4181475" y="1029460"/>
          <a:ext cx="6257925" cy="550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53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5338B371-DB45-40D8-8906-69009BEF685A}"/>
              </a:ext>
            </a:extLst>
          </p:cNvPr>
          <p:cNvSpPr>
            <a:spLocks noGrp="1"/>
          </p:cNvSpPr>
          <p:nvPr>
            <p:ph type="title"/>
          </p:nvPr>
        </p:nvSpPr>
        <p:spPr>
          <a:xfrm>
            <a:off x="994087" y="1130603"/>
            <a:ext cx="3342442" cy="4596794"/>
          </a:xfrm>
        </p:spPr>
        <p:txBody>
          <a:bodyPr anchor="ctr">
            <a:normAutofit/>
          </a:bodyPr>
          <a:lstStyle/>
          <a:p>
            <a:pPr algn="ctr"/>
            <a:r>
              <a:rPr lang="en-US" sz="3200" b="1" dirty="0">
                <a:solidFill>
                  <a:srgbClr val="EBEBEB"/>
                </a:solidFill>
                <a:latin typeface="Times New Roman" panose="02020603050405020304" pitchFamily="18" charset="0"/>
                <a:cs typeface="Times New Roman" panose="02020603050405020304" pitchFamily="18" charset="0"/>
              </a:rPr>
              <a:t>Paul The Planter</a:t>
            </a:r>
            <a:endParaRPr lang="en-US" sz="3200" b="1" dirty="0">
              <a:solidFill>
                <a:srgbClr val="EBEBEB"/>
              </a:solidFill>
            </a:endParaRPr>
          </a:p>
        </p:txBody>
      </p:sp>
      <p:sp>
        <p:nvSpPr>
          <p:cNvPr id="3" name="Content Placeholder 2">
            <a:extLst>
              <a:ext uri="{FF2B5EF4-FFF2-40B4-BE49-F238E27FC236}">
                <a16:creationId xmlns:a16="http://schemas.microsoft.com/office/drawing/2014/main" id="{93755F2F-F902-451E-8EED-3098981B1263}"/>
              </a:ext>
            </a:extLst>
          </p:cNvPr>
          <p:cNvSpPr>
            <a:spLocks noGrp="1"/>
          </p:cNvSpPr>
          <p:nvPr>
            <p:ph idx="1"/>
          </p:nvPr>
        </p:nvSpPr>
        <p:spPr>
          <a:xfrm>
            <a:off x="5290077" y="85725"/>
            <a:ext cx="5502614" cy="6306113"/>
          </a:xfrm>
        </p:spPr>
        <p:txBody>
          <a:bodyPr anchor="ctr">
            <a:normAutofit fontScale="92500" lnSpcReduction="20000"/>
          </a:bodyPr>
          <a:lstStyle/>
          <a:p>
            <a:pPr marL="0" indent="0">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Paul cared for people-</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He invested personally in the lives of people (Acts 20: 17–21, 31). </a:t>
            </a:r>
          </a:p>
          <a:p>
            <a:pPr lvl="1"/>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He was like a nursing mother and an encouraging father (1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Thess</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2: 7–11). </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He was vitally concerned with the growth and development of converts (Acts 14: 22). </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He drew close to coworkers (2 Tim 1: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259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99C6C627-1C51-AF4C-82E6-430DB640C7C8}"/>
              </a:ext>
            </a:extLst>
          </p:cNvPr>
          <p:cNvSpPr>
            <a:spLocks noGrp="1"/>
          </p:cNvSpPr>
          <p:nvPr>
            <p:ph type="title"/>
          </p:nvPr>
        </p:nvSpPr>
        <p:spPr>
          <a:xfrm>
            <a:off x="994087" y="1130603"/>
            <a:ext cx="3342442" cy="4596794"/>
          </a:xfrm>
        </p:spPr>
        <p:txBody>
          <a:bodyPr anchor="ctr">
            <a:norm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E.G. WHITE</a:t>
            </a:r>
          </a:p>
        </p:txBody>
      </p:sp>
      <p:sp>
        <p:nvSpPr>
          <p:cNvPr id="3" name="Content Placeholder 2">
            <a:extLst>
              <a:ext uri="{FF2B5EF4-FFF2-40B4-BE49-F238E27FC236}">
                <a16:creationId xmlns:a16="http://schemas.microsoft.com/office/drawing/2014/main" id="{DF095E25-229C-1641-9CFE-67E97DF2735D}"/>
              </a:ext>
            </a:extLst>
          </p:cNvPr>
          <p:cNvSpPr>
            <a:spLocks noGrp="1"/>
          </p:cNvSpPr>
          <p:nvPr>
            <p:ph idx="1"/>
          </p:nvPr>
        </p:nvSpPr>
        <p:spPr>
          <a:xfrm>
            <a:off x="5290077" y="437513"/>
            <a:ext cx="5502614" cy="5954325"/>
          </a:xfrm>
        </p:spPr>
        <p:txBody>
          <a:bodyPr anchor="ctr">
            <a:normAutofit/>
          </a:bodyPr>
          <a:lstStyle/>
          <a:p>
            <a:r>
              <a:rPr lang="en-US" sz="3200" b="0" i="0" u="none" strike="noStrike">
                <a:effectLst/>
                <a:latin typeface="Times New Roman" panose="02020603050405020304" pitchFamily="18" charset="0"/>
                <a:cs typeface="Times New Roman" panose="02020603050405020304" pitchFamily="18" charset="0"/>
              </a:rPr>
              <a:t>When I think of the cities in which so little work has been done, in which there are so many thousands to be warned of the soon coming of the Savior, I feel an intensity of desire to see men and women going forth to the work in the power of the Spirit filled with Christ's love for perishing souls.... Ev 69.3</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186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4485</Words>
  <Application>Microsoft Macintosh PowerPoint</Application>
  <PresentationFormat>Widescreen</PresentationFormat>
  <Paragraphs>332</Paragraphs>
  <Slides>34</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vt:lpstr>
      <vt:lpstr>Calibri</vt:lpstr>
      <vt:lpstr>Century Gothic</vt:lpstr>
      <vt:lpstr>Helvetica</vt:lpstr>
      <vt:lpstr>Roboto</vt:lpstr>
      <vt:lpstr>Times New Roman</vt:lpstr>
      <vt:lpstr>Wingdings 3</vt:lpstr>
      <vt:lpstr>Ion Boardroom</vt:lpstr>
      <vt:lpstr>Creating Connections, Reaching Urban People  Like Jesus</vt:lpstr>
      <vt:lpstr>Matthew 28:18-20</vt:lpstr>
      <vt:lpstr>Jesus’ four sending commands </vt:lpstr>
      <vt:lpstr>PowerPoint Presentation</vt:lpstr>
      <vt:lpstr>Church Planting In The Book Of Acts  </vt:lpstr>
      <vt:lpstr>Church Planting In The Book Of Acts</vt:lpstr>
      <vt:lpstr>Paul  The Planter</vt:lpstr>
      <vt:lpstr>Paul The Planter</vt:lpstr>
      <vt:lpstr>E.G. WHITE</vt:lpstr>
      <vt:lpstr>E.G. WHITE </vt:lpstr>
      <vt:lpstr>E.G. WHITE</vt:lpstr>
      <vt:lpstr>Contextualization</vt:lpstr>
      <vt:lpstr>Contextual Church Planting</vt:lpstr>
      <vt:lpstr>Contextual Church Planting</vt:lpstr>
      <vt:lpstr>Contextual Church Planting</vt:lpstr>
      <vt:lpstr>In-Migration </vt:lpstr>
      <vt:lpstr>Urban Revitalization  </vt:lpstr>
      <vt:lpstr>PowerPoint Presentation</vt:lpstr>
      <vt:lpstr>Missiological Stating Point</vt:lpstr>
      <vt:lpstr>Missiological Stating Point</vt:lpstr>
      <vt:lpstr>A Hermeneutical Principle</vt:lpstr>
      <vt:lpstr>A Cultural Principle</vt:lpstr>
      <vt:lpstr>Missional Ecclesiology</vt:lpstr>
      <vt:lpstr>Demographics </vt:lpstr>
      <vt:lpstr>Demographic Data</vt:lpstr>
      <vt:lpstr>Demographic Data </vt:lpstr>
      <vt:lpstr>Demographic Data </vt:lpstr>
      <vt:lpstr>PowerPoint Presentation</vt:lpstr>
      <vt:lpstr>PowerPoint Presentation</vt:lpstr>
      <vt:lpstr>PowerPoint Presentation</vt:lpstr>
      <vt:lpstr>PowerPoint Presentation</vt:lpstr>
      <vt:lpstr>References</vt:lpstr>
      <vt:lpstr>References</vt:lpstr>
      <vt:lpstr>Other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Connections,Reaching the World Like Jesus</dc:title>
  <dc:creator>Julian Jones-campbell</dc:creator>
  <cp:lastModifiedBy>Allan R. Chichester D.Min</cp:lastModifiedBy>
  <cp:revision>2</cp:revision>
  <dcterms:created xsi:type="dcterms:W3CDTF">2023-03-10T16:38:09Z</dcterms:created>
  <dcterms:modified xsi:type="dcterms:W3CDTF">2023-03-27T13:02:01Z</dcterms:modified>
</cp:coreProperties>
</file>